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59"/>
  </p:notesMasterIdLst>
  <p:sldIdLst>
    <p:sldId id="257" r:id="rId3"/>
    <p:sldId id="359" r:id="rId4"/>
    <p:sldId id="272" r:id="rId5"/>
    <p:sldId id="309" r:id="rId6"/>
    <p:sldId id="312" r:id="rId7"/>
    <p:sldId id="293" r:id="rId8"/>
    <p:sldId id="303" r:id="rId9"/>
    <p:sldId id="285" r:id="rId10"/>
    <p:sldId id="287" r:id="rId11"/>
    <p:sldId id="304" r:id="rId12"/>
    <p:sldId id="305" r:id="rId13"/>
    <p:sldId id="306" r:id="rId14"/>
    <p:sldId id="310" r:id="rId15"/>
    <p:sldId id="311" r:id="rId16"/>
    <p:sldId id="361" r:id="rId17"/>
    <p:sldId id="362" r:id="rId18"/>
    <p:sldId id="297" r:id="rId19"/>
    <p:sldId id="308" r:id="rId20"/>
    <p:sldId id="307" r:id="rId21"/>
    <p:sldId id="301" r:id="rId22"/>
    <p:sldId id="360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53" r:id="rId34"/>
    <p:sldId id="329" r:id="rId35"/>
    <p:sldId id="330" r:id="rId36"/>
    <p:sldId id="331" r:id="rId37"/>
    <p:sldId id="354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344" r:id="rId51"/>
    <p:sldId id="345" r:id="rId52"/>
    <p:sldId id="346" r:id="rId53"/>
    <p:sldId id="347" r:id="rId54"/>
    <p:sldId id="348" r:id="rId55"/>
    <p:sldId id="349" r:id="rId56"/>
    <p:sldId id="350" r:id="rId57"/>
    <p:sldId id="351" r:id="rId58"/>
  </p:sldIdLst>
  <p:sldSz cx="9144000" cy="5143500" type="screen16x9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22" autoAdjust="0"/>
  </p:normalViewPr>
  <p:slideViewPr>
    <p:cSldViewPr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424C0-8125-4C2C-A1FB-B41CA201745A}" type="datetimeFigureOut">
              <a:rPr lang="en-US" smtClean="0"/>
              <a:t>2/3/2016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CA947-6EE9-4A57-B145-2763233D4E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901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C9FF7F-F696-4FD7-A2E1-3AF19DDD4A2E}" type="slidenum">
              <a:rPr lang="en-US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763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RCH – Reproductive</a:t>
            </a:r>
            <a:r>
              <a:rPr lang="en-US" baseline="0" dirty="0" smtClean="0"/>
              <a:t> and Child Health Care Program</a:t>
            </a:r>
          </a:p>
          <a:p>
            <a:r>
              <a:rPr lang="en-US" baseline="0" dirty="0" smtClean="0"/>
              <a:t>ICDS – Integrated Child Development Scheme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877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470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327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AWW -Angan Wadi Worker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331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AWW -Angan Wadi Worker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96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AWW -Angan Wadi Worker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609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370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AWW -Angan Wadi Worker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057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AWW -Angan Wadi Worker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7424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23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3455A-6768-48AC-BC0A-853CE24D704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6095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509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473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177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8305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388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4965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066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730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165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366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BB54E-72EE-4093-AC78-DC08F0F8B27D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3171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4191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028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RCH – Reproductive</a:t>
            </a:r>
            <a:r>
              <a:rPr lang="en-US" baseline="0" dirty="0" smtClean="0"/>
              <a:t> and Child Health Care Program</a:t>
            </a:r>
          </a:p>
          <a:p>
            <a:r>
              <a:rPr lang="en-US" baseline="0" dirty="0" smtClean="0"/>
              <a:t>ICDS – Integrated Child Development Scheme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448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RCH – Reproductive</a:t>
            </a:r>
            <a:r>
              <a:rPr lang="en-US" baseline="0" dirty="0" smtClean="0"/>
              <a:t> and Child Health Care Program</a:t>
            </a:r>
          </a:p>
          <a:p>
            <a:r>
              <a:rPr lang="en-US" baseline="0" dirty="0" smtClean="0"/>
              <a:t>ICDS – Integrated Child Development Scheme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105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RCH – Reproductive</a:t>
            </a:r>
            <a:r>
              <a:rPr lang="en-US" baseline="0" dirty="0" smtClean="0"/>
              <a:t> and Child Health Care Program</a:t>
            </a:r>
          </a:p>
          <a:p>
            <a:r>
              <a:rPr lang="en-US" baseline="0" dirty="0" smtClean="0"/>
              <a:t>ICDS – Integrated Child Development Scheme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010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RCH – Reproductive</a:t>
            </a:r>
            <a:r>
              <a:rPr lang="en-US" baseline="0" dirty="0" smtClean="0"/>
              <a:t> and Child Health Care Program</a:t>
            </a:r>
          </a:p>
          <a:p>
            <a:r>
              <a:rPr lang="en-US" baseline="0" dirty="0" smtClean="0"/>
              <a:t>ICDS – Integrated Child Development Scheme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639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RCH – Reproductive</a:t>
            </a:r>
            <a:r>
              <a:rPr lang="en-US" baseline="0" dirty="0" smtClean="0"/>
              <a:t> and Child Health Care Program</a:t>
            </a:r>
          </a:p>
          <a:p>
            <a:r>
              <a:rPr lang="en-US" baseline="0" dirty="0" smtClean="0"/>
              <a:t>ICDS – Integrated Child Development Scheme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065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RCH – Reproductive</a:t>
            </a:r>
            <a:r>
              <a:rPr lang="en-US" baseline="0" dirty="0" smtClean="0"/>
              <a:t> and Child Health Care Program</a:t>
            </a:r>
          </a:p>
          <a:p>
            <a:r>
              <a:rPr lang="en-US" baseline="0" dirty="0" smtClean="0"/>
              <a:t>ICDS – Integrated Child Development Scheme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591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72133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7086600" y="0"/>
            <a:ext cx="2057400" cy="2114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4514850"/>
            <a:ext cx="2590800" cy="628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1028"/>
          <p:cNvSpPr>
            <a:spLocks noChangeArrowheads="1"/>
          </p:cNvSpPr>
          <p:nvPr/>
        </p:nvSpPr>
        <p:spPr bwMode="auto">
          <a:xfrm>
            <a:off x="2331574" y="76200"/>
            <a:ext cx="19875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</a:pPr>
            <a:r>
              <a:rPr lang="en-US" sz="1100" b="1" dirty="0">
                <a:solidFill>
                  <a:srgbClr val="D8F1FD"/>
                </a:solidFill>
                <a:latin typeface="Calibri" panose="020F0502020204030204" pitchFamily="34" charset="0"/>
                <a:cs typeface="Arial" charset="0"/>
              </a:rPr>
              <a:t>www.persistentsys.com</a:t>
            </a:r>
          </a:p>
        </p:txBody>
      </p:sp>
      <p:pic>
        <p:nvPicPr>
          <p:cNvPr id="6" name="Picture 19" descr="PNG logo for PPT_small siz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1747" y="76202"/>
            <a:ext cx="1577477" cy="1348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52405" y="4906567"/>
            <a:ext cx="1897063" cy="2308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9pPr>
          </a:lstStyle>
          <a:p>
            <a:pPr eaLnBrk="1" hangingPunct="1">
              <a:defRPr/>
            </a:pPr>
            <a:r>
              <a:rPr lang="en-US" sz="9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  <a:cs typeface="Arial" charset="0"/>
              </a:rPr>
              <a:t>© 2016 Persistent Systems Ltd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304" y="2266950"/>
            <a:ext cx="7069096" cy="914400"/>
          </a:xfrm>
        </p:spPr>
        <p:txBody>
          <a:bodyPr anchor="b"/>
          <a:lstStyle>
            <a:lvl1pPr>
              <a:defRPr sz="3200" b="1">
                <a:solidFill>
                  <a:schemeClr val="accent1"/>
                </a:solidFill>
                <a:latin typeface="Calibri" pitchFamily="34" charset="0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792" y="3257550"/>
            <a:ext cx="7067608" cy="459568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570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6328"/>
            <a:ext cx="5111750" cy="351829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8059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32646"/>
            <a:ext cx="8229600" cy="425054"/>
          </a:xfrm>
        </p:spPr>
        <p:txBody>
          <a:bodyPr anchor="b">
            <a:normAutofit/>
          </a:bodyPr>
          <a:lstStyle>
            <a:lvl1pPr algn="l">
              <a:defRPr sz="1000" b="0">
                <a:solidFill>
                  <a:srgbClr val="40404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914400"/>
            <a:ext cx="82296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30958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9342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-100013" y="4827987"/>
            <a:ext cx="712788" cy="276999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9pPr>
          </a:lstStyle>
          <a:p>
            <a:pPr algn="ctr" eaLnBrk="1" hangingPunct="1">
              <a:defRPr/>
            </a:pPr>
            <a:fld id="{3BC63087-840A-47AF-9013-C813B237DC88}" type="slidenum">
              <a:rPr lang="en-US" sz="1200" b="1" smtClean="0">
                <a:solidFill>
                  <a:prstClr val="white"/>
                </a:solidFill>
                <a:latin typeface="Calibri" panose="020F0502020204030204" pitchFamily="34" charset="0"/>
                <a:cs typeface="Arial" charset="0"/>
              </a:rPr>
              <a:pPr algn="ctr" eaLnBrk="1" hangingPunct="1">
                <a:defRPr/>
              </a:pPr>
              <a:t>‹#›</a:t>
            </a:fld>
            <a:endParaRPr lang="en-US" sz="1200" b="1" dirty="0" smtClean="0">
              <a:solidFill>
                <a:prstClr val="white"/>
              </a:solidFill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158" y="1792787"/>
            <a:ext cx="8277234" cy="68460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781800" y="0"/>
            <a:ext cx="2362200" cy="1581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9000" y="292227"/>
            <a:ext cx="1271016" cy="99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7067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762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2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286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04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81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57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33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09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8CF5-8BE6-4978-9789-2F4D30B8DFF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4EF-BF23-45A7-97C0-9C632049C3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160767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8CF5-8BE6-4978-9789-2F4D30B8DFF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4EF-BF23-45A7-97C0-9C632049C3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880790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1556"/>
          </a:xfrm>
        </p:spPr>
        <p:txBody>
          <a:bodyPr anchor="t"/>
          <a:lstStyle>
            <a:lvl1pPr algn="l">
              <a:defRPr sz="328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1640">
                <a:solidFill>
                  <a:schemeClr val="tx1">
                    <a:tint val="75000"/>
                  </a:schemeClr>
                </a:solidFill>
              </a:defRPr>
            </a:lvl1pPr>
            <a:lvl2pPr marL="376202" indent="0">
              <a:buNone/>
              <a:defRPr sz="1480">
                <a:solidFill>
                  <a:schemeClr val="tx1">
                    <a:tint val="75000"/>
                  </a:schemeClr>
                </a:solidFill>
              </a:defRPr>
            </a:lvl2pPr>
            <a:lvl3pPr marL="752405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3pPr>
            <a:lvl4pPr marL="1128607" indent="0">
              <a:buNone/>
              <a:defRPr sz="1160">
                <a:solidFill>
                  <a:schemeClr val="tx1">
                    <a:tint val="75000"/>
                  </a:schemeClr>
                </a:solidFill>
              </a:defRPr>
            </a:lvl4pPr>
            <a:lvl5pPr marL="1504810" indent="0">
              <a:buNone/>
              <a:defRPr sz="1160">
                <a:solidFill>
                  <a:schemeClr val="tx1">
                    <a:tint val="75000"/>
                  </a:schemeClr>
                </a:solidFill>
              </a:defRPr>
            </a:lvl5pPr>
            <a:lvl6pPr marL="1881012" indent="0">
              <a:buNone/>
              <a:defRPr sz="1160">
                <a:solidFill>
                  <a:schemeClr val="tx1">
                    <a:tint val="75000"/>
                  </a:schemeClr>
                </a:solidFill>
              </a:defRPr>
            </a:lvl6pPr>
            <a:lvl7pPr marL="2257215" indent="0">
              <a:buNone/>
              <a:defRPr sz="1160">
                <a:solidFill>
                  <a:schemeClr val="tx1">
                    <a:tint val="75000"/>
                  </a:schemeClr>
                </a:solidFill>
              </a:defRPr>
            </a:lvl7pPr>
            <a:lvl8pPr marL="2633417" indent="0">
              <a:buNone/>
              <a:defRPr sz="1160">
                <a:solidFill>
                  <a:schemeClr val="tx1">
                    <a:tint val="75000"/>
                  </a:schemeClr>
                </a:solidFill>
              </a:defRPr>
            </a:lvl8pPr>
            <a:lvl9pPr marL="3009620" indent="0">
              <a:buNone/>
              <a:defRPr sz="11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8CF5-8BE6-4978-9789-2F4D30B8DFF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4EF-BF23-45A7-97C0-9C632049C3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469568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6476" y="2240756"/>
            <a:ext cx="8975725" cy="6335316"/>
          </a:xfrm>
        </p:spPr>
        <p:txBody>
          <a:bodyPr/>
          <a:lstStyle>
            <a:lvl1pPr>
              <a:defRPr sz="2320"/>
            </a:lvl1pPr>
            <a:lvl2pPr>
              <a:defRPr sz="1960"/>
            </a:lvl2pPr>
            <a:lvl3pPr>
              <a:defRPr sz="1640"/>
            </a:lvl3pPr>
            <a:lvl4pPr>
              <a:defRPr sz="1480"/>
            </a:lvl4pPr>
            <a:lvl5pPr>
              <a:defRPr sz="1480"/>
            </a:lvl5pPr>
            <a:lvl6pPr>
              <a:defRPr sz="1480"/>
            </a:lvl6pPr>
            <a:lvl7pPr>
              <a:defRPr sz="1480"/>
            </a:lvl7pPr>
            <a:lvl8pPr>
              <a:defRPr sz="1480"/>
            </a:lvl8pPr>
            <a:lvl9pPr>
              <a:defRPr sz="14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34601" y="2240756"/>
            <a:ext cx="8975725" cy="6335316"/>
          </a:xfrm>
        </p:spPr>
        <p:txBody>
          <a:bodyPr/>
          <a:lstStyle>
            <a:lvl1pPr>
              <a:defRPr sz="2320"/>
            </a:lvl1pPr>
            <a:lvl2pPr>
              <a:defRPr sz="1960"/>
            </a:lvl2pPr>
            <a:lvl3pPr>
              <a:defRPr sz="1640"/>
            </a:lvl3pPr>
            <a:lvl4pPr>
              <a:defRPr sz="1480"/>
            </a:lvl4pPr>
            <a:lvl5pPr>
              <a:defRPr sz="1480"/>
            </a:lvl5pPr>
            <a:lvl6pPr>
              <a:defRPr sz="1480"/>
            </a:lvl6pPr>
            <a:lvl7pPr>
              <a:defRPr sz="1480"/>
            </a:lvl7pPr>
            <a:lvl8pPr>
              <a:defRPr sz="1480"/>
            </a:lvl8pPr>
            <a:lvl9pPr>
              <a:defRPr sz="14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8CF5-8BE6-4978-9789-2F4D30B8DFF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4EF-BF23-45A7-97C0-9C632049C3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285405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1"/>
          </a:xfrm>
        </p:spPr>
        <p:txBody>
          <a:bodyPr anchor="b"/>
          <a:lstStyle>
            <a:lvl1pPr marL="0" indent="0">
              <a:buNone/>
              <a:defRPr sz="1960" b="1"/>
            </a:lvl1pPr>
            <a:lvl2pPr marL="376202" indent="0">
              <a:buNone/>
              <a:defRPr sz="1640" b="1"/>
            </a:lvl2pPr>
            <a:lvl3pPr marL="752405" indent="0">
              <a:buNone/>
              <a:defRPr sz="1480" b="1"/>
            </a:lvl3pPr>
            <a:lvl4pPr marL="1128607" indent="0">
              <a:buNone/>
              <a:defRPr sz="1320" b="1"/>
            </a:lvl4pPr>
            <a:lvl5pPr marL="1504810" indent="0">
              <a:buNone/>
              <a:defRPr sz="1320" b="1"/>
            </a:lvl5pPr>
            <a:lvl6pPr marL="1881012" indent="0">
              <a:buNone/>
              <a:defRPr sz="1320" b="1"/>
            </a:lvl6pPr>
            <a:lvl7pPr marL="2257215" indent="0">
              <a:buNone/>
              <a:defRPr sz="1320" b="1"/>
            </a:lvl7pPr>
            <a:lvl8pPr marL="2633417" indent="0">
              <a:buNone/>
              <a:defRPr sz="1320" b="1"/>
            </a:lvl8pPr>
            <a:lvl9pPr marL="3009620" indent="0">
              <a:buNone/>
              <a:defRPr sz="13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960"/>
            </a:lvl1pPr>
            <a:lvl2pPr>
              <a:defRPr sz="1640"/>
            </a:lvl2pPr>
            <a:lvl3pPr>
              <a:defRPr sz="1480"/>
            </a:lvl3pPr>
            <a:lvl4pPr>
              <a:defRPr sz="1320"/>
            </a:lvl4pPr>
            <a:lvl5pPr>
              <a:defRPr sz="1320"/>
            </a:lvl5pPr>
            <a:lvl6pPr>
              <a:defRPr sz="1320"/>
            </a:lvl6pPr>
            <a:lvl7pPr>
              <a:defRPr sz="1320"/>
            </a:lvl7pPr>
            <a:lvl8pPr>
              <a:defRPr sz="1320"/>
            </a:lvl8pPr>
            <a:lvl9pPr>
              <a:defRPr sz="13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1"/>
          </a:xfrm>
        </p:spPr>
        <p:txBody>
          <a:bodyPr anchor="b"/>
          <a:lstStyle>
            <a:lvl1pPr marL="0" indent="0">
              <a:buNone/>
              <a:defRPr sz="1960" b="1"/>
            </a:lvl1pPr>
            <a:lvl2pPr marL="376202" indent="0">
              <a:buNone/>
              <a:defRPr sz="1640" b="1"/>
            </a:lvl2pPr>
            <a:lvl3pPr marL="752405" indent="0">
              <a:buNone/>
              <a:defRPr sz="1480" b="1"/>
            </a:lvl3pPr>
            <a:lvl4pPr marL="1128607" indent="0">
              <a:buNone/>
              <a:defRPr sz="1320" b="1"/>
            </a:lvl4pPr>
            <a:lvl5pPr marL="1504810" indent="0">
              <a:buNone/>
              <a:defRPr sz="1320" b="1"/>
            </a:lvl5pPr>
            <a:lvl6pPr marL="1881012" indent="0">
              <a:buNone/>
              <a:defRPr sz="1320" b="1"/>
            </a:lvl6pPr>
            <a:lvl7pPr marL="2257215" indent="0">
              <a:buNone/>
              <a:defRPr sz="1320" b="1"/>
            </a:lvl7pPr>
            <a:lvl8pPr marL="2633417" indent="0">
              <a:buNone/>
              <a:defRPr sz="1320" b="1"/>
            </a:lvl8pPr>
            <a:lvl9pPr marL="3009620" indent="0">
              <a:buNone/>
              <a:defRPr sz="13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960"/>
            </a:lvl1pPr>
            <a:lvl2pPr>
              <a:defRPr sz="1640"/>
            </a:lvl2pPr>
            <a:lvl3pPr>
              <a:defRPr sz="1480"/>
            </a:lvl3pPr>
            <a:lvl4pPr>
              <a:defRPr sz="1320"/>
            </a:lvl4pPr>
            <a:lvl5pPr>
              <a:defRPr sz="1320"/>
            </a:lvl5pPr>
            <a:lvl6pPr>
              <a:defRPr sz="1320"/>
            </a:lvl6pPr>
            <a:lvl7pPr>
              <a:defRPr sz="1320"/>
            </a:lvl7pPr>
            <a:lvl8pPr>
              <a:defRPr sz="1320"/>
            </a:lvl8pPr>
            <a:lvl9pPr>
              <a:defRPr sz="13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8CF5-8BE6-4978-9789-2F4D30B8DFF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4EF-BF23-45A7-97C0-9C632049C3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487887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8CF5-8BE6-4978-9789-2F4D30B8DFF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4EF-BF23-45A7-97C0-9C632049C3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744914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8CF5-8BE6-4978-9789-2F4D30B8DFF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4EF-BF23-45A7-97C0-9C632049C3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20339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74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64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640"/>
            </a:lvl1pPr>
            <a:lvl2pPr>
              <a:defRPr sz="2320"/>
            </a:lvl2pPr>
            <a:lvl3pPr>
              <a:defRPr sz="1960"/>
            </a:lvl3pPr>
            <a:lvl4pPr>
              <a:defRPr sz="1640"/>
            </a:lvl4pPr>
            <a:lvl5pPr>
              <a:defRPr sz="1640"/>
            </a:lvl5pPr>
            <a:lvl6pPr>
              <a:defRPr sz="1640"/>
            </a:lvl6pPr>
            <a:lvl7pPr>
              <a:defRPr sz="1640"/>
            </a:lvl7pPr>
            <a:lvl8pPr>
              <a:defRPr sz="1640"/>
            </a:lvl8pPr>
            <a:lvl9pPr>
              <a:defRPr sz="16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160"/>
            </a:lvl1pPr>
            <a:lvl2pPr marL="376202" indent="0">
              <a:buNone/>
              <a:defRPr sz="1000"/>
            </a:lvl2pPr>
            <a:lvl3pPr marL="752405" indent="0">
              <a:buNone/>
              <a:defRPr sz="840"/>
            </a:lvl3pPr>
            <a:lvl4pPr marL="1128607" indent="0">
              <a:buNone/>
              <a:defRPr sz="760"/>
            </a:lvl4pPr>
            <a:lvl5pPr marL="1504810" indent="0">
              <a:buNone/>
              <a:defRPr sz="760"/>
            </a:lvl5pPr>
            <a:lvl6pPr marL="1881012" indent="0">
              <a:buNone/>
              <a:defRPr sz="760"/>
            </a:lvl6pPr>
            <a:lvl7pPr marL="2257215" indent="0">
              <a:buNone/>
              <a:defRPr sz="760"/>
            </a:lvl7pPr>
            <a:lvl8pPr marL="2633417" indent="0">
              <a:buNone/>
              <a:defRPr sz="760"/>
            </a:lvl8pPr>
            <a:lvl9pPr marL="3009620" indent="0">
              <a:buNone/>
              <a:defRPr sz="76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8CF5-8BE6-4978-9789-2F4D30B8DFF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4EF-BF23-45A7-97C0-9C632049C3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609283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64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640"/>
            </a:lvl1pPr>
            <a:lvl2pPr marL="376202" indent="0">
              <a:buNone/>
              <a:defRPr sz="2320"/>
            </a:lvl2pPr>
            <a:lvl3pPr marL="752405" indent="0">
              <a:buNone/>
              <a:defRPr sz="1960"/>
            </a:lvl3pPr>
            <a:lvl4pPr marL="1128607" indent="0">
              <a:buNone/>
              <a:defRPr sz="1640"/>
            </a:lvl4pPr>
            <a:lvl5pPr marL="1504810" indent="0">
              <a:buNone/>
              <a:defRPr sz="1640"/>
            </a:lvl5pPr>
            <a:lvl6pPr marL="1881012" indent="0">
              <a:buNone/>
              <a:defRPr sz="1640"/>
            </a:lvl6pPr>
            <a:lvl7pPr marL="2257215" indent="0">
              <a:buNone/>
              <a:defRPr sz="1640"/>
            </a:lvl7pPr>
            <a:lvl8pPr marL="2633417" indent="0">
              <a:buNone/>
              <a:defRPr sz="1640"/>
            </a:lvl8pPr>
            <a:lvl9pPr marL="3009620" indent="0">
              <a:buNone/>
              <a:defRPr sz="164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160"/>
            </a:lvl1pPr>
            <a:lvl2pPr marL="376202" indent="0">
              <a:buNone/>
              <a:defRPr sz="1000"/>
            </a:lvl2pPr>
            <a:lvl3pPr marL="752405" indent="0">
              <a:buNone/>
              <a:defRPr sz="840"/>
            </a:lvl3pPr>
            <a:lvl4pPr marL="1128607" indent="0">
              <a:buNone/>
              <a:defRPr sz="760"/>
            </a:lvl4pPr>
            <a:lvl5pPr marL="1504810" indent="0">
              <a:buNone/>
              <a:defRPr sz="760"/>
            </a:lvl5pPr>
            <a:lvl6pPr marL="1881012" indent="0">
              <a:buNone/>
              <a:defRPr sz="760"/>
            </a:lvl6pPr>
            <a:lvl7pPr marL="2257215" indent="0">
              <a:buNone/>
              <a:defRPr sz="760"/>
            </a:lvl7pPr>
            <a:lvl8pPr marL="2633417" indent="0">
              <a:buNone/>
              <a:defRPr sz="760"/>
            </a:lvl8pPr>
            <a:lvl9pPr marL="3009620" indent="0">
              <a:buNone/>
              <a:defRPr sz="76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8CF5-8BE6-4978-9789-2F4D30B8DFF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4EF-BF23-45A7-97C0-9C632049C3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809425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8CF5-8BE6-4978-9789-2F4D30B8DFF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4EF-BF23-45A7-97C0-9C632049C3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482902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84363" y="384573"/>
            <a:ext cx="4525962" cy="81915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6475" y="384573"/>
            <a:ext cx="13425488" cy="81915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8CF5-8BE6-4978-9789-2F4D30B8DFF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4EF-BF23-45A7-97C0-9C632049C3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84875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/>
          </p:nvPr>
        </p:nvSpPr>
        <p:spPr bwMode="auto">
          <a:xfrm>
            <a:off x="366717" y="857252"/>
            <a:ext cx="8485187" cy="3998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366714" y="57151"/>
            <a:ext cx="7329487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2467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2800" b="1" kern="1200" dirty="0">
                <a:solidFill>
                  <a:srgbClr val="006899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31131"/>
            <a:ext cx="6400800" cy="31063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155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866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9459917" y="161567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52401" y="4962525"/>
            <a:ext cx="1641796" cy="23083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9pPr>
          </a:lstStyle>
          <a:p>
            <a:pPr eaLnBrk="1" hangingPunct="1">
              <a:defRPr/>
            </a:pPr>
            <a:r>
              <a:rPr lang="en-US" sz="900" dirty="0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  <a:cs typeface="Arial" charset="0"/>
              </a:rPr>
              <a:t>© 2014 Persistent Systems Ltd </a:t>
            </a:r>
          </a:p>
        </p:txBody>
      </p:sp>
      <p:sp>
        <p:nvSpPr>
          <p:cNvPr id="7" name="Rectangle 1028"/>
          <p:cNvSpPr>
            <a:spLocks noChangeArrowheads="1"/>
          </p:cNvSpPr>
          <p:nvPr/>
        </p:nvSpPr>
        <p:spPr bwMode="auto">
          <a:xfrm>
            <a:off x="3119438" y="57150"/>
            <a:ext cx="1985962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</a:pPr>
            <a:r>
              <a:rPr lang="en-US" sz="1100" b="1" dirty="0">
                <a:solidFill>
                  <a:srgbClr val="D8F1FD"/>
                </a:solidFill>
                <a:latin typeface="Calibri" panose="020F0502020204030204" pitchFamily="34" charset="0"/>
                <a:cs typeface="Arial" charset="0"/>
              </a:rPr>
              <a:t>www.persistentsys.com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81" y="2502015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none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705600" y="2"/>
            <a:ext cx="2438400" cy="16156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7" descr="Persistent Logo_full colour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0867" y="342900"/>
            <a:ext cx="1287866" cy="1126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841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971551"/>
            <a:ext cx="4038600" cy="36576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971551"/>
            <a:ext cx="4038600" cy="3657600"/>
          </a:xfrm>
        </p:spPr>
        <p:txBody>
          <a:bodyPr/>
          <a:lstStyle>
            <a:lvl1pPr>
              <a:defRPr sz="2000"/>
            </a:lvl1pPr>
            <a:lvl2pPr marL="363538" indent="-363538">
              <a:defRPr sz="1800"/>
            </a:lvl2pPr>
            <a:lvl3pPr marL="363538" indent="-363538">
              <a:defRPr sz="1800"/>
            </a:lvl3pPr>
            <a:lvl4pPr marL="363538" indent="-363538">
              <a:defRPr sz="1600"/>
            </a:lvl4pPr>
            <a:lvl5pPr marL="363538" indent="-363538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158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4114801"/>
            <a:ext cx="4038600" cy="479822"/>
          </a:xfrm>
        </p:spPr>
        <p:txBody>
          <a:bodyPr anchor="b"/>
          <a:lstStyle>
            <a:lvl1pPr marL="0" indent="0">
              <a:buNone/>
              <a:defRPr sz="1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971552"/>
            <a:ext cx="4573588" cy="314325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6806" y="4114801"/>
            <a:ext cx="4038599" cy="479822"/>
          </a:xfrm>
        </p:spPr>
        <p:txBody>
          <a:bodyPr anchor="b"/>
          <a:lstStyle>
            <a:lvl1pPr marL="0" indent="0">
              <a:buNone/>
              <a:defRPr sz="1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5" y="971552"/>
            <a:ext cx="4571999" cy="314325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10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49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1331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6717" y="857252"/>
            <a:ext cx="8485187" cy="3998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366714" y="57151"/>
            <a:ext cx="7329487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31" name="TextBox 10"/>
          <p:cNvSpPr txBox="1">
            <a:spLocks noChangeArrowheads="1"/>
          </p:cNvSpPr>
          <p:nvPr/>
        </p:nvSpPr>
        <p:spPr bwMode="auto">
          <a:xfrm>
            <a:off x="7189788" y="4956573"/>
            <a:ext cx="1641796" cy="23083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9pPr>
          </a:lstStyle>
          <a:p>
            <a:pPr eaLnBrk="1" hangingPunct="1">
              <a:defRPr/>
            </a:pPr>
            <a:r>
              <a:rPr lang="en-US" sz="900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  <a:cs typeface="Arial" charset="0"/>
              </a:rPr>
              <a:t>© 2016 </a:t>
            </a:r>
            <a:r>
              <a:rPr lang="en-US" sz="900" dirty="0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  <a:cs typeface="Arial" charset="0"/>
              </a:rPr>
              <a:t>Persistent Systems Ltd </a:t>
            </a:r>
          </a:p>
        </p:txBody>
      </p:sp>
      <p:sp>
        <p:nvSpPr>
          <p:cNvPr id="1032" name="TextBox 12"/>
          <p:cNvSpPr txBox="1">
            <a:spLocks noChangeArrowheads="1"/>
          </p:cNvSpPr>
          <p:nvPr/>
        </p:nvSpPr>
        <p:spPr bwMode="auto">
          <a:xfrm>
            <a:off x="-164749" y="4817445"/>
            <a:ext cx="712788" cy="276999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9pPr>
          </a:lstStyle>
          <a:p>
            <a:pPr algn="ctr" eaLnBrk="1" hangingPunct="1">
              <a:defRPr/>
            </a:pPr>
            <a:fld id="{26F96CE2-93CF-406C-ACE5-0A3BBE01630B}" type="slidenum">
              <a:rPr lang="en-US" sz="1200" b="1" smtClean="0">
                <a:solidFill>
                  <a:prstClr val="white"/>
                </a:solidFill>
                <a:latin typeface="Calibri" panose="020F0502020204030204" pitchFamily="34" charset="0"/>
                <a:cs typeface="Arial" charset="0"/>
              </a:rPr>
              <a:pPr algn="ctr" eaLnBrk="1" hangingPunct="1">
                <a:defRPr/>
              </a:pPr>
              <a:t>‹#›</a:t>
            </a:fld>
            <a:endParaRPr lang="en-US" sz="1200" b="1" dirty="0" smtClean="0">
              <a:solidFill>
                <a:prstClr val="white"/>
              </a:solidFill>
              <a:latin typeface="Calibri" panose="020F050202020403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221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b="1" kern="1200">
          <a:solidFill>
            <a:srgbClr val="006899"/>
          </a:solidFill>
          <a:latin typeface="Calibri" pitchFamily="34" charset="0"/>
          <a:ea typeface="ＭＳ Ｐゴシック" pitchFamily="-112" charset="-128"/>
          <a:cs typeface="Calibri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6899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6899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6899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6899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6899"/>
          </a:solidFill>
          <a:latin typeface="Verdana" pitchFamily="-112" charset="0"/>
          <a:ea typeface="ＭＳ Ｐゴシック" pitchFamily="-112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6899"/>
          </a:solidFill>
          <a:latin typeface="Verdana" pitchFamily="-112" charset="0"/>
          <a:ea typeface="ＭＳ Ｐゴシック" pitchFamily="-112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6899"/>
          </a:solidFill>
          <a:latin typeface="Verdana" pitchFamily="-112" charset="0"/>
          <a:ea typeface="ＭＳ Ｐゴシック" pitchFamily="-112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6899"/>
          </a:solidFill>
          <a:latin typeface="Verdana" pitchFamily="-112" charset="0"/>
          <a:ea typeface="ＭＳ Ｐゴシック" pitchFamily="-112" charset="-128"/>
        </a:defRPr>
      </a:lvl9pPr>
    </p:titleStyle>
    <p:bodyStyle>
      <a:lvl1pPr marL="231775" indent="-231775" algn="l" defTabSz="457200" rtl="0" eaLnBrk="1" fontAlgn="base" hangingPunct="1">
        <a:spcBef>
          <a:spcPct val="20000"/>
        </a:spcBef>
        <a:spcAft>
          <a:spcPct val="0"/>
        </a:spcAft>
        <a:buClr>
          <a:srgbClr val="006899"/>
        </a:buClr>
        <a:buFont typeface="Wingdings 2" pitchFamily="18" charset="2"/>
        <a:buChar char=""/>
        <a:defRPr sz="2000" kern="1200">
          <a:solidFill>
            <a:srgbClr val="404040"/>
          </a:solidFill>
          <a:latin typeface="Calibri" pitchFamily="34" charset="0"/>
          <a:ea typeface="ＭＳ Ｐゴシック" pitchFamily="-112" charset="-128"/>
          <a:cs typeface="Calibri" pitchFamily="34" charset="0"/>
        </a:defRPr>
      </a:lvl1pPr>
      <a:lvl2pPr marL="509588" indent="-222250" algn="l" defTabSz="457200" rtl="0" eaLnBrk="1" fontAlgn="base" hangingPunct="1">
        <a:spcBef>
          <a:spcPct val="20000"/>
        </a:spcBef>
        <a:spcAft>
          <a:spcPct val="0"/>
        </a:spcAft>
        <a:buClr>
          <a:srgbClr val="8DC63F"/>
        </a:buClr>
        <a:buFont typeface="Wingdings 2" pitchFamily="18" charset="2"/>
        <a:buChar char=""/>
        <a:defRPr kern="1200">
          <a:solidFill>
            <a:srgbClr val="404040"/>
          </a:solidFill>
          <a:latin typeface="Calibri" pitchFamily="34" charset="0"/>
          <a:ea typeface="ＭＳ Ｐゴシック" pitchFamily="-112" charset="-128"/>
          <a:cs typeface="Calibri" pitchFamily="34" charset="0"/>
        </a:defRPr>
      </a:lvl2pPr>
      <a:lvl3pPr marL="796925" indent="-22225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 2" pitchFamily="18" charset="2"/>
        <a:buChar char=""/>
        <a:defRPr sz="1600" kern="1200">
          <a:solidFill>
            <a:srgbClr val="404040"/>
          </a:solidFill>
          <a:latin typeface="Calibri" pitchFamily="34" charset="0"/>
          <a:ea typeface="ＭＳ Ｐゴシック" pitchFamily="-112" charset="-128"/>
          <a:cs typeface="Calibri" pitchFamily="34" charset="0"/>
        </a:defRPr>
      </a:lvl3pPr>
      <a:lvl4pPr marL="1031875" indent="-169863" algn="l" defTabSz="457200" rtl="0" eaLnBrk="1" fontAlgn="base" hangingPunct="1">
        <a:spcBef>
          <a:spcPct val="20000"/>
        </a:spcBef>
        <a:spcAft>
          <a:spcPct val="0"/>
        </a:spcAft>
        <a:buClr>
          <a:srgbClr val="8DC63F"/>
        </a:buClr>
        <a:buFont typeface="Wingdings 2" pitchFamily="18" charset="2"/>
        <a:buChar char=""/>
        <a:defRPr sz="1400" kern="1200">
          <a:solidFill>
            <a:srgbClr val="404040"/>
          </a:solidFill>
          <a:latin typeface="Calibri" pitchFamily="34" charset="0"/>
          <a:ea typeface="ＭＳ Ｐゴシック" pitchFamily="-112" charset="-128"/>
          <a:cs typeface="Calibri" pitchFamily="34" charset="0"/>
        </a:defRPr>
      </a:lvl4pPr>
      <a:lvl5pPr marL="1201738" indent="-117475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200" kern="1200">
          <a:solidFill>
            <a:srgbClr val="404040"/>
          </a:solidFill>
          <a:latin typeface="Calibri" pitchFamily="34" charset="0"/>
          <a:ea typeface="ＭＳ Ｐゴシック" pitchFamily="-112" charset="-128"/>
          <a:cs typeface="Calibri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188101" tIns="94051" rIns="188101" bIns="9405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188101" tIns="94051" rIns="188101" bIns="9405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188101" tIns="94051" rIns="188101" bIns="94051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52405"/>
            <a:fld id="{91C88CF5-8BE6-4978-9789-2F4D30B8DFF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52405"/>
              <a:t>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188101" tIns="94051" rIns="188101" bIns="94051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5240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188101" tIns="94051" rIns="188101" bIns="94051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52405"/>
            <a:fld id="{CEFE84EF-BF23-45A7-97C0-9C632049C3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5240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611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 spd="slow">
    <p:push dir="u"/>
  </p:transition>
  <p:txStyles>
    <p:titleStyle>
      <a:lvl1pPr algn="ctr" defTabSz="752405" rtl="0" eaLnBrk="1" latinLnBrk="0" hangingPunct="1">
        <a:spcBef>
          <a:spcPct val="0"/>
        </a:spcBef>
        <a:buNone/>
        <a:defRPr sz="3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2152" indent="-282152" algn="l" defTabSz="752405" rtl="0" eaLnBrk="1" latinLnBrk="0" hangingPunct="1">
        <a:spcBef>
          <a:spcPct val="20000"/>
        </a:spcBef>
        <a:buFont typeface="Arial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11329" indent="-235126" algn="l" defTabSz="752405" rtl="0" eaLnBrk="1" latinLnBrk="0" hangingPunct="1">
        <a:spcBef>
          <a:spcPct val="20000"/>
        </a:spcBef>
        <a:buFont typeface="Arial" pitchFamily="34" charset="0"/>
        <a:buChar char="–"/>
        <a:defRPr sz="2320" kern="1200">
          <a:solidFill>
            <a:schemeClr val="tx1"/>
          </a:solidFill>
          <a:latin typeface="+mn-lt"/>
          <a:ea typeface="+mn-ea"/>
          <a:cs typeface="+mn-cs"/>
        </a:defRPr>
      </a:lvl2pPr>
      <a:lvl3pPr marL="940506" indent="-188101" algn="l" defTabSz="752405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3pPr>
      <a:lvl4pPr marL="1316708" indent="-188101" algn="l" defTabSz="752405" rtl="0" eaLnBrk="1" latinLnBrk="0" hangingPunct="1">
        <a:spcBef>
          <a:spcPct val="20000"/>
        </a:spcBef>
        <a:buFont typeface="Arial" pitchFamily="34" charset="0"/>
        <a:buChar char="–"/>
        <a:defRPr sz="1640" kern="1200">
          <a:solidFill>
            <a:schemeClr val="tx1"/>
          </a:solidFill>
          <a:latin typeface="+mn-lt"/>
          <a:ea typeface="+mn-ea"/>
          <a:cs typeface="+mn-cs"/>
        </a:defRPr>
      </a:lvl4pPr>
      <a:lvl5pPr marL="1692911" indent="-188101" algn="l" defTabSz="752405" rtl="0" eaLnBrk="1" latinLnBrk="0" hangingPunct="1">
        <a:spcBef>
          <a:spcPct val="20000"/>
        </a:spcBef>
        <a:buFont typeface="Arial" pitchFamily="34" charset="0"/>
        <a:buChar char="»"/>
        <a:defRPr sz="1640" kern="1200">
          <a:solidFill>
            <a:schemeClr val="tx1"/>
          </a:solidFill>
          <a:latin typeface="+mn-lt"/>
          <a:ea typeface="+mn-ea"/>
          <a:cs typeface="+mn-cs"/>
        </a:defRPr>
      </a:lvl5pPr>
      <a:lvl6pPr marL="2069114" indent="-188101" algn="l" defTabSz="752405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6pPr>
      <a:lvl7pPr marL="2445316" indent="-188101" algn="l" defTabSz="752405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7pPr>
      <a:lvl8pPr marL="2821518" indent="-188101" algn="l" defTabSz="752405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8pPr>
      <a:lvl9pPr marL="3197721" indent="-188101" algn="l" defTabSz="752405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2405" rtl="0" eaLnBrk="1" latinLnBrk="0" hangingPunct="1">
        <a:defRPr sz="1480" kern="1200">
          <a:solidFill>
            <a:schemeClr val="tx1"/>
          </a:solidFill>
          <a:latin typeface="+mn-lt"/>
          <a:ea typeface="+mn-ea"/>
          <a:cs typeface="+mn-cs"/>
        </a:defRPr>
      </a:lvl1pPr>
      <a:lvl2pPr marL="376202" algn="l" defTabSz="752405" rtl="0" eaLnBrk="1" latinLnBrk="0" hangingPunct="1">
        <a:defRPr sz="1480" kern="1200">
          <a:solidFill>
            <a:schemeClr val="tx1"/>
          </a:solidFill>
          <a:latin typeface="+mn-lt"/>
          <a:ea typeface="+mn-ea"/>
          <a:cs typeface="+mn-cs"/>
        </a:defRPr>
      </a:lvl2pPr>
      <a:lvl3pPr marL="752405" algn="l" defTabSz="752405" rtl="0" eaLnBrk="1" latinLnBrk="0" hangingPunct="1">
        <a:defRPr sz="1480" kern="1200">
          <a:solidFill>
            <a:schemeClr val="tx1"/>
          </a:solidFill>
          <a:latin typeface="+mn-lt"/>
          <a:ea typeface="+mn-ea"/>
          <a:cs typeface="+mn-cs"/>
        </a:defRPr>
      </a:lvl3pPr>
      <a:lvl4pPr marL="1128607" algn="l" defTabSz="752405" rtl="0" eaLnBrk="1" latinLnBrk="0" hangingPunct="1">
        <a:defRPr sz="1480" kern="1200">
          <a:solidFill>
            <a:schemeClr val="tx1"/>
          </a:solidFill>
          <a:latin typeface="+mn-lt"/>
          <a:ea typeface="+mn-ea"/>
          <a:cs typeface="+mn-cs"/>
        </a:defRPr>
      </a:lvl4pPr>
      <a:lvl5pPr marL="1504810" algn="l" defTabSz="752405" rtl="0" eaLnBrk="1" latinLnBrk="0" hangingPunct="1">
        <a:defRPr sz="1480" kern="1200">
          <a:solidFill>
            <a:schemeClr val="tx1"/>
          </a:solidFill>
          <a:latin typeface="+mn-lt"/>
          <a:ea typeface="+mn-ea"/>
          <a:cs typeface="+mn-cs"/>
        </a:defRPr>
      </a:lvl5pPr>
      <a:lvl6pPr marL="1881012" algn="l" defTabSz="752405" rtl="0" eaLnBrk="1" latinLnBrk="0" hangingPunct="1">
        <a:defRPr sz="1480" kern="1200">
          <a:solidFill>
            <a:schemeClr val="tx1"/>
          </a:solidFill>
          <a:latin typeface="+mn-lt"/>
          <a:ea typeface="+mn-ea"/>
          <a:cs typeface="+mn-cs"/>
        </a:defRPr>
      </a:lvl6pPr>
      <a:lvl7pPr marL="2257215" algn="l" defTabSz="752405" rtl="0" eaLnBrk="1" latinLnBrk="0" hangingPunct="1">
        <a:defRPr sz="1480" kern="1200">
          <a:solidFill>
            <a:schemeClr val="tx1"/>
          </a:solidFill>
          <a:latin typeface="+mn-lt"/>
          <a:ea typeface="+mn-ea"/>
          <a:cs typeface="+mn-cs"/>
        </a:defRPr>
      </a:lvl7pPr>
      <a:lvl8pPr marL="2633417" algn="l" defTabSz="752405" rtl="0" eaLnBrk="1" latinLnBrk="0" hangingPunct="1">
        <a:defRPr sz="1480" kern="1200">
          <a:solidFill>
            <a:schemeClr val="tx1"/>
          </a:solidFill>
          <a:latin typeface="+mn-lt"/>
          <a:ea typeface="+mn-ea"/>
          <a:cs typeface="+mn-cs"/>
        </a:defRPr>
      </a:lvl8pPr>
      <a:lvl9pPr marL="3009620" algn="l" defTabSz="752405" rtl="0" eaLnBrk="1" latinLnBrk="0" hangingPunct="1">
        <a:defRPr sz="1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slide" Target="slide14.xml"/><Relationship Id="rId4" Type="http://schemas.openxmlformats.org/officeDocument/2006/relationships/slide" Target="slide12.xml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0" y="1565728"/>
            <a:ext cx="9144000" cy="1838993"/>
          </a:xfrm>
          <a:prstGeom prst="rect">
            <a:avLst/>
          </a:prstGeom>
          <a:noFill/>
          <a:ln w="12700">
            <a:miter lim="800000"/>
            <a:headEnd/>
            <a:tailE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457200">
              <a:defRPr sz="3200" b="1">
                <a:solidFill>
                  <a:srgbClr val="0068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defTabSz="457200">
              <a:defRPr sz="2800">
                <a:solidFill>
                  <a:srgbClr val="006899"/>
                </a:solidFill>
                <a:latin typeface="Arial Bold"/>
                <a:ea typeface="Arial Bold"/>
                <a:cs typeface="Arial Bold"/>
                <a:sym typeface="Arial Bold"/>
              </a:defRPr>
            </a:lvl2pPr>
            <a:lvl3pPr defTabSz="457200">
              <a:defRPr sz="2800">
                <a:solidFill>
                  <a:srgbClr val="006899"/>
                </a:solidFill>
                <a:latin typeface="Arial Bold"/>
                <a:ea typeface="Arial Bold"/>
                <a:cs typeface="Arial Bold"/>
                <a:sym typeface="Arial Bold"/>
              </a:defRPr>
            </a:lvl3pPr>
            <a:lvl4pPr defTabSz="457200">
              <a:defRPr sz="2800">
                <a:solidFill>
                  <a:srgbClr val="006899"/>
                </a:solidFill>
                <a:latin typeface="Arial Bold"/>
                <a:ea typeface="Arial Bold"/>
                <a:cs typeface="Arial Bold"/>
                <a:sym typeface="Arial Bold"/>
              </a:defRPr>
            </a:lvl4pPr>
            <a:lvl5pPr defTabSz="457200">
              <a:defRPr sz="2800">
                <a:solidFill>
                  <a:srgbClr val="006899"/>
                </a:solidFill>
                <a:latin typeface="Arial Bold"/>
                <a:ea typeface="Arial Bold"/>
                <a:cs typeface="Arial Bold"/>
                <a:sym typeface="Arial Bold"/>
              </a:defRPr>
            </a:lvl5pPr>
            <a:lvl6pPr indent="457200" defTabSz="457200">
              <a:defRPr sz="2800">
                <a:solidFill>
                  <a:srgbClr val="006899"/>
                </a:solidFill>
                <a:latin typeface="Arial Bold"/>
                <a:ea typeface="Arial Bold"/>
                <a:cs typeface="Arial Bold"/>
                <a:sym typeface="Arial Bold"/>
              </a:defRPr>
            </a:lvl6pPr>
            <a:lvl7pPr indent="914400" defTabSz="457200">
              <a:defRPr sz="2800">
                <a:solidFill>
                  <a:srgbClr val="006899"/>
                </a:solidFill>
                <a:latin typeface="Arial Bold"/>
                <a:ea typeface="Arial Bold"/>
                <a:cs typeface="Arial Bold"/>
                <a:sym typeface="Arial Bold"/>
              </a:defRPr>
            </a:lvl7pPr>
            <a:lvl8pPr indent="1371600" defTabSz="457200">
              <a:defRPr sz="2800">
                <a:solidFill>
                  <a:srgbClr val="006899"/>
                </a:solidFill>
                <a:latin typeface="Arial Bold"/>
                <a:ea typeface="Arial Bold"/>
                <a:cs typeface="Arial Bold"/>
                <a:sym typeface="Arial Bold"/>
              </a:defRPr>
            </a:lvl8pPr>
            <a:lvl9pPr indent="1828800" defTabSz="457200">
              <a:defRPr sz="2800">
                <a:solidFill>
                  <a:srgbClr val="006899"/>
                </a:solidFill>
                <a:latin typeface="Arial Bold"/>
                <a:ea typeface="Arial Bold"/>
                <a:cs typeface="Arial Bold"/>
                <a:sym typeface="Arial Bold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dirty="0" smtClean="0"/>
              <a:t>Project - </a:t>
            </a:r>
            <a:r>
              <a:rPr lang="en-US" sz="2800" dirty="0" smtClean="0"/>
              <a:t>HealthMon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/>
              <a:t>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400800" y="3562350"/>
            <a:ext cx="0" cy="1219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477000" y="386417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Priti Rahalkar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71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40" y="-62178"/>
            <a:ext cx="7886700" cy="479566"/>
          </a:xfrm>
        </p:spPr>
        <p:txBody>
          <a:bodyPr>
            <a:normAutofit/>
          </a:bodyPr>
          <a:lstStyle/>
          <a:p>
            <a:pPr algn="ctr"/>
            <a:r>
              <a:rPr lang="en-US" sz="2000" b="0" u="sng" dirty="0" smtClean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ASHA(Accredited Social Health Activist)- </a:t>
            </a:r>
            <a:r>
              <a:rPr lang="en-US" sz="2000" b="0" u="sng" dirty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640" y="438150"/>
            <a:ext cx="7886700" cy="42672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/>
              <a:t>Population Survey by Home visits</a:t>
            </a:r>
          </a:p>
          <a:p>
            <a:pPr lvl="1"/>
            <a:r>
              <a:rPr lang="en-US" sz="1200" dirty="0"/>
              <a:t>Eligible couple , Adolescent &amp; Health Survey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Conducts Patient Assessment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Educating /Counselling Patient :counsel women and families on birth preparedness, importance of safe delivery, breastfeeding and complementary feeding, immunization, contraception </a:t>
            </a:r>
            <a:r>
              <a:rPr lang="en-US" sz="1200" dirty="0" smtClean="0"/>
              <a:t>, STD&amp; RTI</a:t>
            </a: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Records Demographics, Family history of Patient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Captures Vital , anthropometric data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Holding meetings for village health – Promoting construction of household toilets under total Sanitation Campaign.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Managing Kit Inventory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Providing Medications to Patients as per Care Plan </a:t>
            </a:r>
          </a:p>
          <a:p>
            <a:pPr lvl="1"/>
            <a:r>
              <a:rPr lang="en-US" sz="1200" dirty="0"/>
              <a:t>Provide primary medical care to minor ailment like fever, diarrhea(ORS), fever, first aid for minor injury </a:t>
            </a:r>
          </a:p>
          <a:p>
            <a:pPr lvl="1"/>
            <a:r>
              <a:rPr lang="en-US" sz="1200" dirty="0"/>
              <a:t>Providing folic acid, calcium, iron ,oral pills, condoms etc..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Attending meetings with ANM &amp; AWW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Attending Health Training defined by government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Maintaining records :Population coverage, households allocated, training inputs received, and performance, data on drop-outs, Family planning register, birth &amp; death register, new appointments etc..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/>
          </a:p>
          <a:p>
            <a:pPr marL="342900" indent="-342900"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8075915" y="470342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 action="ppaction://hlinksldjump"/>
              </a:rPr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68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886700" cy="496363"/>
          </a:xfrm>
        </p:spPr>
        <p:txBody>
          <a:bodyPr>
            <a:normAutofit/>
          </a:bodyPr>
          <a:lstStyle/>
          <a:p>
            <a:pPr algn="ctr"/>
            <a:r>
              <a:rPr lang="en-US" sz="2000" b="0" u="sng" dirty="0" smtClean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AWW (</a:t>
            </a:r>
            <a:r>
              <a:rPr lang="en-US" sz="2000" b="0" u="sng" dirty="0" err="1" smtClean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Anganwadi</a:t>
            </a:r>
            <a:r>
              <a:rPr lang="en-US" sz="2000" b="0" u="sng" dirty="0" smtClean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 Worker) - </a:t>
            </a:r>
            <a:r>
              <a:rPr lang="en-US" sz="2000" b="0" u="sng" dirty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496363"/>
            <a:ext cx="8324314" cy="383810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Arranging &amp; Providing Supplementary </a:t>
            </a:r>
            <a:r>
              <a:rPr lang="en-US" sz="1200" dirty="0"/>
              <a:t>Nutrition </a:t>
            </a:r>
            <a:r>
              <a:rPr lang="en-US" sz="1200" dirty="0" smtClean="0"/>
              <a:t>to children from 0-6 yrs.</a:t>
            </a:r>
          </a:p>
          <a:p>
            <a:pPr marL="620713" lvl="1" indent="-342900">
              <a:buFont typeface="Arial" panose="020B0604020202020204" pitchFamily="34" charset="0"/>
              <a:buChar char="•"/>
            </a:pPr>
            <a:r>
              <a:rPr lang="en-US" sz="1200" dirty="0" smtClean="0"/>
              <a:t>Supplementary </a:t>
            </a:r>
            <a:r>
              <a:rPr lang="en-US" sz="1200" dirty="0"/>
              <a:t>feeding, Vitamin A </a:t>
            </a:r>
            <a:r>
              <a:rPr lang="en-US" sz="1200" dirty="0" smtClean="0"/>
              <a:t>,Vitamin D, B12 </a:t>
            </a:r>
          </a:p>
          <a:p>
            <a:pPr marL="620713" lvl="1" indent="-342900">
              <a:buFont typeface="Arial" panose="020B0604020202020204" pitchFamily="34" charset="0"/>
              <a:buChar char="•"/>
            </a:pPr>
            <a:r>
              <a:rPr lang="en-US" sz="1200" dirty="0" smtClean="0"/>
              <a:t>Provides Immediate services for diarrhea, cholera, fever</a:t>
            </a:r>
          </a:p>
          <a:p>
            <a:pPr marL="620713" lvl="1" indent="-342900">
              <a:buFont typeface="Arial" panose="020B0604020202020204" pitchFamily="34" charset="0"/>
              <a:buChar char="•"/>
            </a:pPr>
            <a:r>
              <a:rPr lang="en-US" sz="1200" dirty="0" smtClean="0"/>
              <a:t>Conducting Home visits &amp; providing cooked food, food grains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Providing Non formal preschool education </a:t>
            </a:r>
            <a:endParaRPr lang="en-US" sz="12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Patient / Child Registration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Records data for Child demographics, vitals, symptoms, growth (height ,weight),temperature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Immunization </a:t>
            </a:r>
            <a:r>
              <a:rPr lang="en-US" sz="1200" dirty="0"/>
              <a:t>- tetanus, </a:t>
            </a:r>
            <a:r>
              <a:rPr lang="en-US" sz="1200" dirty="0" smtClean="0"/>
              <a:t>tuberculosis, measles etc.</a:t>
            </a: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Organizing Health Check-up camp </a:t>
            </a:r>
            <a:r>
              <a:rPr lang="en-US" sz="1200" dirty="0"/>
              <a:t>with PCH </a:t>
            </a:r>
            <a:endParaRPr lang="en-US" sz="12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Referring </a:t>
            </a:r>
            <a:r>
              <a:rPr lang="en-US" sz="1200" dirty="0"/>
              <a:t>malnourished child to the PHC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Providing Nutrition </a:t>
            </a:r>
            <a:r>
              <a:rPr lang="en-US" sz="1200" dirty="0"/>
              <a:t>&amp; Health </a:t>
            </a:r>
            <a:r>
              <a:rPr lang="en-US" sz="1200" dirty="0" smtClean="0"/>
              <a:t>education - </a:t>
            </a:r>
            <a:r>
              <a:rPr lang="en-US" sz="1200" dirty="0"/>
              <a:t>Personal hygiene..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Attending </a:t>
            </a:r>
            <a:r>
              <a:rPr lang="en-US" sz="1200" dirty="0" smtClean="0"/>
              <a:t>monthly meetings held ASHA </a:t>
            </a:r>
            <a:r>
              <a:rPr lang="en-US" sz="1200" dirty="0"/>
              <a:t>&amp; </a:t>
            </a:r>
            <a:r>
              <a:rPr lang="en-US" sz="1200" dirty="0" smtClean="0"/>
              <a:t>ANM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Maintaining Child record Card and tracking growth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Maintaining records of Infections </a:t>
            </a:r>
            <a:r>
              <a:rPr lang="en-US" sz="1200" dirty="0"/>
              <a:t>or diseases </a:t>
            </a:r>
            <a:r>
              <a:rPr lang="en-US" sz="1200" dirty="0" smtClean="0"/>
              <a:t>,Birth </a:t>
            </a:r>
            <a:r>
              <a:rPr lang="en-US" sz="1200" dirty="0"/>
              <a:t>&amp; death Register </a:t>
            </a:r>
            <a:r>
              <a:rPr lang="en-US" sz="1200" dirty="0" smtClean="0"/>
              <a:t>,Immunization, malnourished child </a:t>
            </a:r>
            <a:r>
              <a:rPr lang="en-US" sz="1200" dirty="0"/>
              <a:t>Dropout or left out beneficiaries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/>
          </a:p>
          <a:p>
            <a:pPr marL="500063" indent="-342900"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8305800" y="462915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 action="ppaction://hlinksldjump"/>
              </a:rPr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92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17" y="-20762"/>
            <a:ext cx="7886700" cy="654624"/>
          </a:xfrm>
        </p:spPr>
        <p:txBody>
          <a:bodyPr/>
          <a:lstStyle/>
          <a:p>
            <a:pPr algn="ctr"/>
            <a:r>
              <a:rPr lang="en-US" sz="2000" b="0" u="sng" dirty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ANM (Auxiliary Nurse Midwifery) -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73" y="534351"/>
            <a:ext cx="8485187" cy="433797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/>
              <a:t>Patient Registration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Patient Education on Care Plan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Patient Screening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Data Recording / Maintenance (Demographics, Vitals, Immunization..)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Organizing Immunization camps. Providing immunization - TT, Tuberculosis, poliomyelitis, diphtheria, pertussis etc..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Tracking Patient Health Status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Patient Referral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Organizing meetings with Care team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Organizing Nutrition day, Heath check up camps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Conducting trainings for ASHA, AWW workers and supporting them for availing services needed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Maintaining Patient Health Records and Reports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Maintaining Records of High Risk Pregnancy, Dropout or left out beneficiaries , Immunization, Health Check ups , Anemia trends 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/>
          </a:p>
          <a:p>
            <a:pPr marL="342900" indent="-342900">
              <a:buFont typeface="+mj-lt"/>
              <a:buAutoNum type="arabicPeriod"/>
            </a:pPr>
            <a:endParaRPr lang="en-US" sz="1200" dirty="0"/>
          </a:p>
          <a:p>
            <a:pPr marL="342900" indent="-342900">
              <a:buFont typeface="+mj-lt"/>
              <a:buAutoNum type="arabicPeriod"/>
            </a:pPr>
            <a:endParaRPr lang="en-US" sz="1200" dirty="0"/>
          </a:p>
          <a:p>
            <a:pPr marL="342900" indent="-342900">
              <a:buFont typeface="+mj-lt"/>
              <a:buAutoNum type="arabicPeriod"/>
            </a:pPr>
            <a:endParaRPr lang="en-US" sz="1200" dirty="0"/>
          </a:p>
          <a:p>
            <a:pPr marL="342900" indent="-342900"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8305800" y="462915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 action="ppaction://hlinksldjump"/>
              </a:rPr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32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9426" y="631031"/>
            <a:ext cx="8485187" cy="399811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200" dirty="0"/>
              <a:t>Diagnosis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Treatment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Health Status Monitoring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Care Plan Creation/Approval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Referral Management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5587" y="0"/>
            <a:ext cx="7329487" cy="514350"/>
          </a:xfrm>
        </p:spPr>
        <p:txBody>
          <a:bodyPr/>
          <a:lstStyle/>
          <a:p>
            <a:pPr algn="ctr"/>
            <a:r>
              <a:rPr lang="en-US" sz="2000" b="0" u="sng" dirty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Consultant / MO (Medical Officer) - 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05800" y="462915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 action="ppaction://hlinksldjump"/>
              </a:rPr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73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Create/Manage Programs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Configure Roles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Configure Templates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Manage User Roles &amp; Privileges</a:t>
            </a:r>
            <a:endParaRPr lang="en-US" sz="1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u="sng" dirty="0" smtClean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Admin - Tasks </a:t>
            </a:r>
            <a:endParaRPr lang="en-US" sz="2000" b="0" u="sng" dirty="0">
              <a:solidFill>
                <a:srgbClr val="F37021"/>
              </a:solidFill>
              <a:latin typeface="Arial Rounded MT Bold" panose="020F0704030504030204" pitchFamily="34" charset="0"/>
              <a:cs typeface="ＭＳ Ｐゴシック" pitchFamily="-112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05800" y="462915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 action="ppaction://hlinksldjump"/>
              </a:rPr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8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5" y="0"/>
            <a:ext cx="7886700" cy="304294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2200" b="0" u="sng" dirty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Role wise Probable </a:t>
            </a:r>
            <a:r>
              <a:rPr lang="en-US" sz="2200" b="0" u="sng" dirty="0" smtClean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Modules/Apps</a:t>
            </a:r>
            <a:r>
              <a:rPr lang="en-US" sz="2200" b="0" u="sng" dirty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/>
            </a:r>
            <a:br>
              <a:rPr lang="en-US" sz="2200" b="0" u="sng" dirty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</a:br>
            <a:r>
              <a:rPr lang="en-US" sz="1200" dirty="0">
                <a:solidFill>
                  <a:schemeClr val="accent1"/>
                </a:solidFill>
              </a:rPr>
              <a:t>(Interactive tools with text , voice, pictures in English as well as local language)</a:t>
            </a:r>
            <a:br>
              <a:rPr lang="en-US" sz="1200" dirty="0">
                <a:solidFill>
                  <a:schemeClr val="accent1"/>
                </a:solidFill>
              </a:rPr>
            </a:b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590550"/>
            <a:ext cx="8712777" cy="4317423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ASHA App 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00" dirty="0" smtClean="0"/>
              <a:t>Patient Survey (Identification)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00" dirty="0" smtClean="0"/>
              <a:t>Health Assessment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00" dirty="0" smtClean="0"/>
              <a:t>Patient Education/Counselling</a:t>
            </a:r>
            <a:endParaRPr lang="en-US" sz="17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00" dirty="0" smtClean="0"/>
              <a:t>Data Recording (Demographics, Vital, Vitamin supply , Inventory , Medication Refill ,Education needs..)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00" dirty="0" smtClean="0"/>
              <a:t>Registration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00" dirty="0" smtClean="0"/>
              <a:t>Health Status Tracking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00" dirty="0" smtClean="0"/>
              <a:t>Collaboration(Phone , SMS, Chat, Video Conferencing)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00" dirty="0" smtClean="0"/>
              <a:t>Patient Satisfaction Survey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00" dirty="0" smtClean="0"/>
              <a:t>Self Training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AWW App 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00" dirty="0" smtClean="0"/>
              <a:t>Health Assessment App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00" dirty="0" smtClean="0"/>
              <a:t>Registration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00" dirty="0"/>
              <a:t>Patient Education/Counselling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00" dirty="0" smtClean="0"/>
              <a:t>Data Recording (Vitals, Immunization, Diet, Supplementary Nutrition, Weight..)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00" dirty="0" smtClean="0"/>
              <a:t>Health Status Tracking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00" dirty="0" smtClean="0"/>
              <a:t>Collaboration(Phone , SMS, Chat, Video Conferencing)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00" dirty="0"/>
              <a:t>Self Training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428625" indent="-428625">
              <a:buFont typeface="+mj-lt"/>
              <a:buAutoNum type="romanUcPeriod"/>
            </a:pP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9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768422"/>
            <a:ext cx="8485187" cy="3998119"/>
          </a:xfrm>
        </p:spPr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Char char="q"/>
            </a:pPr>
            <a:r>
              <a:rPr lang="en-US" sz="1400" dirty="0"/>
              <a:t>ANM </a:t>
            </a:r>
            <a:r>
              <a:rPr lang="en-US" sz="1400" dirty="0" smtClean="0"/>
              <a:t>: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200" dirty="0" smtClean="0"/>
              <a:t>Health Assessment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200" dirty="0" smtClean="0"/>
              <a:t>Registration</a:t>
            </a:r>
            <a:endParaRPr lang="en-US" sz="1200" dirty="0"/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200" dirty="0" smtClean="0"/>
              <a:t>Data </a:t>
            </a:r>
            <a:r>
              <a:rPr lang="en-US" sz="1200" dirty="0"/>
              <a:t>Recording </a:t>
            </a:r>
            <a:r>
              <a:rPr lang="en-US" sz="1200" dirty="0" smtClean="0"/>
              <a:t>(Vitals, Symptoms, Immunization..)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200" dirty="0" smtClean="0"/>
              <a:t>Investigations – Use of Medical devices integrated with App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200" dirty="0" smtClean="0"/>
              <a:t>Care Plan Creation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200" dirty="0" smtClean="0"/>
              <a:t>Referral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200" dirty="0" smtClean="0"/>
              <a:t>Health Status Tracking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200" dirty="0" smtClean="0"/>
              <a:t>Collaboration(Phone </a:t>
            </a:r>
            <a:r>
              <a:rPr lang="en-US" sz="1200" dirty="0"/>
              <a:t>, SMS, Chat, Video Conferencing</a:t>
            </a:r>
            <a:r>
              <a:rPr lang="en-US" sz="1200" dirty="0" smtClean="0"/>
              <a:t>)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sz="1200" dirty="0" smtClean="0"/>
          </a:p>
          <a:p>
            <a:pPr>
              <a:lnSpc>
                <a:spcPct val="80000"/>
              </a:lnSpc>
              <a:buFont typeface="Wingdings" panose="05000000000000000000" pitchFamily="2" charset="2"/>
              <a:buChar char="q"/>
            </a:pPr>
            <a:r>
              <a:rPr lang="en-US" sz="1400" dirty="0"/>
              <a:t>MO/Consultant </a:t>
            </a:r>
            <a:r>
              <a:rPr lang="en-US" sz="1400" dirty="0" smtClean="0"/>
              <a:t>:</a:t>
            </a:r>
            <a:endParaRPr lang="en-US" sz="1400" dirty="0"/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OP/IP Patient Management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Referral Management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200" dirty="0" smtClean="0"/>
              <a:t>Collaboration with team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Reports/Analytics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200" dirty="0" smtClean="0"/>
              <a:t>Care Plan view/ Creation/Approval</a:t>
            </a:r>
            <a:endParaRPr lang="en-US" sz="1200" dirty="0"/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sz="1200" dirty="0"/>
          </a:p>
          <a:p>
            <a:pPr>
              <a:lnSpc>
                <a:spcPct val="80000"/>
              </a:lnSpc>
              <a:buFont typeface="Wingdings" panose="05000000000000000000" pitchFamily="2" charset="2"/>
            </a:pPr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b="0" u="sng" dirty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Role wise Probable </a:t>
            </a:r>
            <a:r>
              <a:rPr lang="en-US" sz="2000" b="0" u="sng" dirty="0" smtClean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Modules/Apps</a:t>
            </a:r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55528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838" y="0"/>
            <a:ext cx="7886700" cy="517464"/>
          </a:xfrm>
        </p:spPr>
        <p:txBody>
          <a:bodyPr>
            <a:normAutofit/>
          </a:bodyPr>
          <a:lstStyle/>
          <a:p>
            <a:pPr algn="ctr"/>
            <a:r>
              <a:rPr lang="en-US" sz="2000" b="0" u="sng" dirty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Role wise Probable </a:t>
            </a:r>
            <a:r>
              <a:rPr lang="en-US" sz="2000" b="0" u="sng" dirty="0" smtClean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Modules/Apps</a:t>
            </a:r>
            <a:endParaRPr lang="en-US" sz="2000" b="0" u="sng" dirty="0">
              <a:solidFill>
                <a:srgbClr val="F37021"/>
              </a:solidFill>
              <a:latin typeface="Arial Rounded MT Bold" panose="020F0704030504030204" pitchFamily="34" charset="0"/>
              <a:cs typeface="ＭＳ Ｐゴシック" pitchFamily="-112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843" y="517464"/>
            <a:ext cx="8136695" cy="406204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500" dirty="0"/>
              <a:t>Patient </a:t>
            </a:r>
            <a:r>
              <a:rPr lang="en-US" sz="1500" dirty="0" smtClean="0"/>
              <a:t>:</a:t>
            </a:r>
            <a:endParaRPr lang="en-US" sz="15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300" dirty="0"/>
              <a:t>Self Management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300" dirty="0"/>
              <a:t>Health Status Monitoring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300" dirty="0" smtClean="0"/>
              <a:t>Education/Counselling sessions</a:t>
            </a:r>
            <a:endParaRPr lang="en-US" sz="13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300" dirty="0" smtClean="0"/>
              <a:t>Feedback</a:t>
            </a:r>
            <a:endParaRPr lang="en-US" sz="13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300" dirty="0"/>
              <a:t>Collaboration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 smtClean="0"/>
              <a:t>Admin :</a:t>
            </a:r>
            <a:endParaRPr lang="en-US" sz="1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/>
              <a:t>Masters </a:t>
            </a:r>
            <a:r>
              <a:rPr lang="en-US" sz="1200" dirty="0" smtClean="0"/>
              <a:t>– Creation &amp; Management of different Roles</a:t>
            </a:r>
            <a:r>
              <a:rPr lang="en-US" sz="1200" dirty="0"/>
              <a:t>, Tasks, </a:t>
            </a:r>
            <a:r>
              <a:rPr lang="en-US" sz="1200" dirty="0" smtClean="0"/>
              <a:t>Programs , Care </a:t>
            </a:r>
            <a:r>
              <a:rPr lang="en-US" sz="1200" dirty="0"/>
              <a:t>Plan templates (nutrition, immunization,medication,physical activity, hygiene</a:t>
            </a:r>
            <a:r>
              <a:rPr lang="en-US" sz="1200" dirty="0" smtClean="0"/>
              <a:t>…), Survey/Assessment templates </a:t>
            </a:r>
            <a:r>
              <a:rPr lang="en-US" sz="1200" dirty="0"/>
              <a:t>…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500" dirty="0"/>
              <a:t>User Roles/Privileges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 smtClean="0"/>
              <a:t>HO App: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/>
              <a:t>Performance of Program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/>
              <a:t>Performance of Stake holders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/>
              <a:t>Analytics – KPI / Targets achieved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500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07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4481"/>
            <a:ext cx="7886700" cy="327550"/>
          </a:xfrm>
        </p:spPr>
        <p:txBody>
          <a:bodyPr>
            <a:noAutofit/>
          </a:bodyPr>
          <a:lstStyle/>
          <a:p>
            <a:pPr algn="ctr" defTabSz="609585"/>
            <a:r>
              <a:rPr lang="en-US" sz="2000" b="0" u="sng" dirty="0" smtClean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List of Activities to be covered in Modules</a:t>
            </a:r>
            <a:endParaRPr lang="en-US" sz="2000" b="0" u="sng" dirty="0">
              <a:solidFill>
                <a:srgbClr val="F37021"/>
              </a:solidFill>
              <a:latin typeface="Arial Rounded MT Bold" panose="020F0704030504030204" pitchFamily="34" charset="0"/>
              <a:cs typeface="ＭＳ Ｐゴシック" pitchFamily="-112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6" y="673168"/>
            <a:ext cx="8472268" cy="433698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Program Creation / Maintenance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Patient Identification – Survey (Age, Marital Status, Demographics)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Education/Counselling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Health Assessment/Survey 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/>
              <a:t> Past History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/>
              <a:t> Present Problems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/>
              <a:t> Family </a:t>
            </a:r>
            <a:r>
              <a:rPr lang="en-US" sz="1400" dirty="0"/>
              <a:t>History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/>
              <a:t> ADL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Patient Registration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/>
              <a:t>Demographic </a:t>
            </a:r>
            <a:r>
              <a:rPr lang="en-US" sz="1200" dirty="0" smtClean="0"/>
              <a:t>Details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 smtClean="0"/>
              <a:t>Symptoms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 smtClean="0"/>
              <a:t>Preventive </a:t>
            </a:r>
            <a:r>
              <a:rPr lang="en-US" sz="1200" dirty="0"/>
              <a:t>- </a:t>
            </a:r>
            <a:r>
              <a:rPr lang="en-US" sz="1200" dirty="0" smtClean="0"/>
              <a:t>Education/Counselling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Device Integration to Capture </a:t>
            </a:r>
            <a:r>
              <a:rPr lang="en-US" sz="1200" dirty="0" smtClean="0"/>
              <a:t>Vitals like </a:t>
            </a:r>
            <a:r>
              <a:rPr lang="en-US" sz="1200" dirty="0" err="1" smtClean="0"/>
              <a:t>Hb</a:t>
            </a:r>
            <a:r>
              <a:rPr lang="en-US" sz="1200" dirty="0" smtClean="0"/>
              <a:t>, Blood glucose, Pulse, ECG, Fetal Heart Rate, BP etc..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 smtClean="0"/>
              <a:t>Diagnosis / Investigations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 smtClean="0"/>
              <a:t>Treatment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 smtClean="0"/>
              <a:t>Creating Care plan (Plan for Medication, Diet, exercise, investigations, appointments..)</a:t>
            </a: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 </a:t>
            </a:r>
            <a:endParaRPr lang="en-US" sz="1200" dirty="0"/>
          </a:p>
          <a:p>
            <a:pPr marL="385763" indent="-385763">
              <a:buFont typeface="+mj-lt"/>
              <a:buAutoNum type="romanUcPeriod"/>
            </a:pPr>
            <a:endParaRPr lang="en-US" sz="1200" dirty="0"/>
          </a:p>
          <a:p>
            <a:pPr marL="385763" indent="-385763">
              <a:buFont typeface="+mj-lt"/>
              <a:buAutoNum type="romanUcPeriod"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385763" indent="-385763">
              <a:buFont typeface="+mj-lt"/>
              <a:buAutoNum type="romanUcPeriod"/>
            </a:pPr>
            <a:endParaRPr lang="en-US" sz="1200" dirty="0"/>
          </a:p>
          <a:p>
            <a:endParaRPr lang="en-US" sz="1200" dirty="0"/>
          </a:p>
          <a:p>
            <a:pPr lvl="1"/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2718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b="0" u="sng" dirty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List of </a:t>
            </a:r>
            <a:r>
              <a:rPr lang="en-US" sz="2000" b="0" u="sng" dirty="0" smtClean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Overall Activities </a:t>
            </a:r>
            <a:r>
              <a:rPr lang="en-US" sz="2000" b="0" u="sng" dirty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to be covered in Modules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4" y="819150"/>
            <a:ext cx="8148636" cy="38135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Appointment Scheduling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 smtClean="0"/>
              <a:t>Referral </a:t>
            </a:r>
            <a:r>
              <a:rPr lang="en-US" sz="1200" dirty="0"/>
              <a:t>Management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Reminders/Follow </a:t>
            </a:r>
            <a:r>
              <a:rPr lang="en-US" sz="1200" dirty="0" smtClean="0"/>
              <a:t>up – SMS/ Alerts, Phone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Tracking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Collaboration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 smtClean="0"/>
              <a:t>Trainings </a:t>
            </a:r>
            <a:r>
              <a:rPr lang="en-US" sz="1200" dirty="0"/>
              <a:t>for Healthcare Workers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 smtClean="0"/>
              <a:t>Patient Satisfaction Survey 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Inventory Management </a:t>
            </a:r>
            <a:endParaRPr lang="en-US" sz="12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 smtClean="0"/>
              <a:t>Generating and Maintaining Records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/>
              <a:t>Analytics </a:t>
            </a:r>
            <a:r>
              <a:rPr lang="en-US" sz="1200" dirty="0" smtClean="0"/>
              <a:t>– Health Status, Performance of Care Team Members</a:t>
            </a:r>
            <a:endParaRPr lang="en-U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 smtClean="0"/>
              <a:t>Admin </a:t>
            </a:r>
            <a:r>
              <a:rPr lang="en-US" sz="1200" dirty="0"/>
              <a:t>– User Roles, Privileges , Masters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3874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1"/>
          <a:stretch/>
        </p:blipFill>
        <p:spPr>
          <a:xfrm>
            <a:off x="0" y="-2219210"/>
            <a:ext cx="9128760" cy="14702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78" y="91403"/>
            <a:ext cx="4398498" cy="504066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 rot="21130103">
            <a:off x="1722529" y="734903"/>
            <a:ext cx="2074392" cy="1630309"/>
            <a:chOff x="12496800" y="2128937"/>
            <a:chExt cx="8282354" cy="8282354"/>
          </a:xfrm>
        </p:grpSpPr>
        <p:sp>
          <p:nvSpPr>
            <p:cNvPr id="9" name="Rounded Rectangle 8"/>
            <p:cNvSpPr/>
            <p:nvPr/>
          </p:nvSpPr>
          <p:spPr>
            <a:xfrm>
              <a:off x="14809177" y="2128937"/>
              <a:ext cx="3657600" cy="8282354"/>
            </a:xfrm>
            <a:prstGeom prst="roundRect">
              <a:avLst>
                <a:gd name="adj" fmla="val 10898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2405"/>
              <a:endParaRPr lang="en-US" sz="1480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5400000">
              <a:off x="14809177" y="2183423"/>
              <a:ext cx="3657600" cy="8282354"/>
            </a:xfrm>
            <a:prstGeom prst="roundRect">
              <a:avLst>
                <a:gd name="adj" fmla="val 10898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2405"/>
              <a:endParaRPr lang="en-US" sz="1480">
                <a:solidFill>
                  <a:prstClr val="white"/>
                </a:solidFill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 rot="21261283">
            <a:off x="1765226" y="2343972"/>
            <a:ext cx="2244525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52405"/>
            <a:r>
              <a:rPr lang="en-US" sz="2880" b="1" dirty="0">
                <a:solidFill>
                  <a:srgbClr val="1F497D">
                    <a:lumMod val="7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HealthMon </a:t>
            </a:r>
            <a:endParaRPr lang="en-US" sz="3520" b="1" dirty="0">
              <a:solidFill>
                <a:srgbClr val="1F497D">
                  <a:lumMod val="75000"/>
                </a:srgb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6395">
            <a:off x="2360263" y="1112455"/>
            <a:ext cx="784772" cy="83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0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886700" cy="570218"/>
          </a:xfrm>
        </p:spPr>
        <p:txBody>
          <a:bodyPr/>
          <a:lstStyle/>
          <a:p>
            <a:pPr algn="ctr"/>
            <a:r>
              <a:rPr lang="en-US" sz="2000" b="0" u="sng" dirty="0" smtClean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Proposed Devices </a:t>
            </a:r>
            <a:endParaRPr lang="en-US" sz="2000" b="0" u="sng" dirty="0">
              <a:solidFill>
                <a:srgbClr val="F37021"/>
              </a:solidFill>
              <a:latin typeface="Arial Rounded MT Bold" panose="020F0704030504030204" pitchFamily="34" charset="0"/>
              <a:cs typeface="ＭＳ Ｐゴシック" pitchFamily="-112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77710"/>
            <a:ext cx="7886700" cy="399874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400" dirty="0" smtClean="0"/>
              <a:t>Technology Devices :</a:t>
            </a:r>
          </a:p>
          <a:p>
            <a:pPr lvl="1"/>
            <a:r>
              <a:rPr lang="en-US" sz="1200" dirty="0" smtClean="0"/>
              <a:t>Tab – ANM / MO</a:t>
            </a:r>
          </a:p>
          <a:p>
            <a:pPr lvl="1"/>
            <a:r>
              <a:rPr lang="en-US" sz="1200" dirty="0" smtClean="0"/>
              <a:t>Tab/ Mobile  – ASHA , AWW</a:t>
            </a:r>
          </a:p>
          <a:p>
            <a:pPr lvl="1"/>
            <a:r>
              <a:rPr lang="en-US" sz="1200" dirty="0" smtClean="0"/>
              <a:t>Mobile – Patient</a:t>
            </a:r>
          </a:p>
          <a:p>
            <a:pPr marL="287338" lvl="1" indent="0">
              <a:buNone/>
            </a:pPr>
            <a:endParaRPr lang="en-US" sz="12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 smtClean="0"/>
              <a:t>Portable Medical Devices:</a:t>
            </a:r>
            <a:endParaRPr lang="en-US" sz="1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/>
              <a:t>Hb measuring system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 smtClean="0"/>
              <a:t>Pulse oximeter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 smtClean="0"/>
              <a:t>BP Apparatus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 smtClean="0"/>
              <a:t>Glucometer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 smtClean="0"/>
              <a:t>Fetal Monitoring System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 smtClean="0"/>
              <a:t>ECG Monitoring System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400" dirty="0"/>
          </a:p>
          <a:p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7183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17446"/>
            <a:ext cx="9377600" cy="5120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613" y="1805"/>
            <a:ext cx="5837988" cy="50745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32" y="529590"/>
            <a:ext cx="3531748" cy="437058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880" y="916164"/>
            <a:ext cx="277368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752405">
              <a:buFontTx/>
              <a:buAutoNum type="arabicPeriod"/>
            </a:pPr>
            <a:r>
              <a:rPr lang="en-US" sz="1280" u="sng" dirty="0" smtClean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Health </a:t>
            </a:r>
            <a:r>
              <a:rPr lang="en-US" sz="128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Officer </a:t>
            </a:r>
          </a:p>
          <a:p>
            <a:pPr marL="752405" lvl="2" defTabSz="752405"/>
            <a:r>
              <a:rPr lang="en-US" sz="72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Console</a:t>
            </a:r>
          </a:p>
          <a:p>
            <a:pPr marL="752405" lvl="2" defTabSz="752405"/>
            <a:r>
              <a:rPr lang="en-US" sz="72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Dashboard</a:t>
            </a:r>
          </a:p>
          <a:p>
            <a:pPr marL="752405" lvl="2" defTabSz="752405"/>
            <a:r>
              <a:rPr lang="en-US" sz="72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List of Reports</a:t>
            </a:r>
            <a:endParaRPr lang="en-US" sz="720" dirty="0">
              <a:solidFill>
                <a:srgbClr val="0070C0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defTabSz="752405">
              <a:buFontTx/>
              <a:buAutoNum type="arabicPeriod"/>
            </a:pPr>
            <a:r>
              <a:rPr lang="en-US" sz="128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ASHA</a:t>
            </a:r>
          </a:p>
          <a:p>
            <a:pPr marL="752405" lvl="2" defTabSz="752405"/>
            <a:r>
              <a:rPr lang="en-US" sz="72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Console</a:t>
            </a:r>
          </a:p>
          <a:p>
            <a:pPr marL="752405" lvl="2" defTabSz="752405"/>
            <a:r>
              <a:rPr lang="en-US" sz="72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Dashboard</a:t>
            </a:r>
          </a:p>
          <a:p>
            <a:pPr marL="752405" lvl="2" defTabSz="752405"/>
            <a:r>
              <a:rPr lang="en-US" sz="72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List of Reports</a:t>
            </a:r>
            <a:endParaRPr lang="en-US" sz="720" dirty="0">
              <a:solidFill>
                <a:srgbClr val="0070C0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defTabSz="752405">
              <a:buFontTx/>
              <a:buAutoNum type="arabicPeriod"/>
            </a:pPr>
            <a:r>
              <a:rPr lang="en-US" sz="128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AWW </a:t>
            </a:r>
          </a:p>
          <a:p>
            <a:pPr marL="752405" lvl="2" defTabSz="752405"/>
            <a:r>
              <a:rPr lang="en-US" sz="72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Console</a:t>
            </a:r>
          </a:p>
          <a:p>
            <a:pPr marL="752405" lvl="2" defTabSz="752405"/>
            <a:r>
              <a:rPr lang="en-US" sz="72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Dashboard</a:t>
            </a:r>
          </a:p>
          <a:p>
            <a:pPr marL="752405" lvl="2" defTabSz="752405"/>
            <a:r>
              <a:rPr lang="en-US" sz="72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List of Reports</a:t>
            </a:r>
          </a:p>
          <a:p>
            <a:pPr marL="457200" indent="-457200" defTabSz="752405">
              <a:buFontTx/>
              <a:buAutoNum type="arabicPeriod"/>
            </a:pPr>
            <a:r>
              <a:rPr lang="en-US" sz="128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ANM </a:t>
            </a:r>
          </a:p>
          <a:p>
            <a:pPr marL="752405" lvl="2" defTabSz="752405"/>
            <a:r>
              <a:rPr lang="en-US" sz="72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Console</a:t>
            </a:r>
          </a:p>
          <a:p>
            <a:pPr marL="752405" lvl="2" defTabSz="752405"/>
            <a:r>
              <a:rPr lang="en-US" sz="72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Dashboard</a:t>
            </a:r>
          </a:p>
          <a:p>
            <a:pPr marL="752405" lvl="2" defTabSz="752405"/>
            <a:r>
              <a:rPr lang="en-US" sz="72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List of Reports</a:t>
            </a:r>
            <a:endParaRPr lang="en-US" sz="720" dirty="0">
              <a:solidFill>
                <a:srgbClr val="0070C0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defTabSz="752405">
              <a:buFontTx/>
              <a:buAutoNum type="arabicPeriod"/>
            </a:pPr>
            <a:r>
              <a:rPr lang="en-US" sz="128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MO/Consultant </a:t>
            </a:r>
          </a:p>
          <a:p>
            <a:pPr marL="752405" lvl="2" defTabSz="752405"/>
            <a:r>
              <a:rPr lang="en-US" sz="72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Console</a:t>
            </a:r>
          </a:p>
          <a:p>
            <a:pPr marL="752405" lvl="2" defTabSz="752405"/>
            <a:r>
              <a:rPr lang="en-US" sz="72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Dashboard</a:t>
            </a:r>
          </a:p>
          <a:p>
            <a:pPr marL="752405" lvl="2" defTabSz="752405"/>
            <a:r>
              <a:rPr lang="en-US" sz="72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List of Reports</a:t>
            </a:r>
          </a:p>
          <a:p>
            <a:pPr marL="457200" indent="-457200" defTabSz="752405">
              <a:buFontTx/>
              <a:buAutoNum type="arabicPeriod"/>
            </a:pPr>
            <a:r>
              <a:rPr lang="en-US" sz="128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Patient</a:t>
            </a:r>
          </a:p>
          <a:p>
            <a:pPr marL="752405" lvl="2" defTabSz="752405"/>
            <a:r>
              <a:rPr lang="en-US" sz="72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Console</a:t>
            </a:r>
          </a:p>
          <a:p>
            <a:pPr marL="752405" lvl="2" defTabSz="752405"/>
            <a:r>
              <a:rPr lang="en-US" sz="72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Dashboard</a:t>
            </a:r>
          </a:p>
          <a:p>
            <a:pPr marL="752405" lvl="2" defTabSz="752405"/>
            <a:r>
              <a:rPr lang="en-US" sz="72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List of Reports</a:t>
            </a:r>
          </a:p>
          <a:p>
            <a:pPr marL="457200" indent="-457200" defTabSz="752405">
              <a:buFontTx/>
              <a:buAutoNum type="arabicPeriod"/>
            </a:pPr>
            <a:r>
              <a:rPr lang="en-US" sz="128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Sample Mockups</a:t>
            </a:r>
          </a:p>
          <a:p>
            <a:pPr marL="752405" lvl="2" defTabSz="752405"/>
            <a:endParaRPr lang="en-US" sz="720" u="sng" dirty="0">
              <a:solidFill>
                <a:srgbClr val="0070C0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752405" lvl="2" defTabSz="752405"/>
            <a:endParaRPr lang="en-US" sz="720" u="sng" dirty="0">
              <a:solidFill>
                <a:srgbClr val="0070C0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752405" lvl="2" defTabSz="752405"/>
            <a:endParaRPr lang="en-US" sz="720" dirty="0">
              <a:solidFill>
                <a:srgbClr val="0070C0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752405" lvl="2" defTabSz="752405"/>
            <a:endParaRPr lang="en-US" sz="720" dirty="0">
              <a:solidFill>
                <a:srgbClr val="002060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defTabSz="752405"/>
            <a:endParaRPr lang="en-US" sz="2400" u="sng" dirty="0">
              <a:solidFill>
                <a:srgbClr val="1F497D">
                  <a:lumMod val="60000"/>
                  <a:lumOff val="40000"/>
                </a:srgb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956" y="468630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52405"/>
            <a:r>
              <a:rPr lang="en-US" sz="2000" b="1" dirty="0" smtClean="0">
                <a:solidFill>
                  <a:srgbClr val="1F497D">
                    <a:lumMod val="7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HealthMon Consoles </a:t>
            </a:r>
            <a:endParaRPr lang="en-US" sz="2000" b="1" dirty="0">
              <a:solidFill>
                <a:srgbClr val="1F497D">
                  <a:lumMod val="75000"/>
                </a:srgb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6138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255520" y="1169670"/>
            <a:ext cx="649224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2405"/>
            <a:r>
              <a:rPr lang="en-US" sz="2640" dirty="0">
                <a:solidFill>
                  <a:prstClr val="white">
                    <a:lumMod val="50000"/>
                  </a:prst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Block level / District Health Officer</a:t>
            </a:r>
          </a:p>
          <a:p>
            <a:pPr defTabSz="752405"/>
            <a:endParaRPr lang="en-US" sz="2400" b="1" dirty="0">
              <a:solidFill>
                <a:prstClr val="white">
                  <a:lumMod val="50000"/>
                </a:prst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04"/>
          <a:stretch/>
        </p:blipFill>
        <p:spPr>
          <a:xfrm>
            <a:off x="0" y="-12882"/>
            <a:ext cx="9144000" cy="6997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6720" y="1022067"/>
            <a:ext cx="1615440" cy="1603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11430"/>
            <a:ext cx="2743200" cy="67540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6345" y="1017254"/>
            <a:ext cx="666814" cy="160850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84" y="1022067"/>
            <a:ext cx="929376" cy="1603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0187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DHO  Console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21194" y="11430"/>
            <a:ext cx="2534998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DHO </a:t>
            </a:r>
            <a:r>
              <a:rPr lang="en-US" sz="1600" dirty="0" smtClean="0">
                <a:solidFill>
                  <a:prstClr val="black"/>
                </a:solidFill>
              </a:rPr>
              <a:t> Console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66088" y="891046"/>
            <a:ext cx="1706880" cy="55765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RCH Program Trends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383280" y="895350"/>
            <a:ext cx="1706880" cy="5370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ICDS Program Trends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66088" y="1613134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Care Team Performance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89376" y="1622290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Program Outcome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66088" y="2596287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SMS/Chats/Emails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389376" y="2596287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My Calendar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48272" y="597408"/>
            <a:ext cx="2316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2405">
              <a:spcAft>
                <a:spcPts val="960"/>
              </a:spcAft>
            </a:pPr>
            <a:r>
              <a:rPr lang="en-US" sz="1440" dirty="0">
                <a:solidFill>
                  <a:sysClr val="windowText" lastClr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DHO looks at looks at all the information related to the RCH Program run in Ghodegaon – Maharashtra EAST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632916" y="11430"/>
            <a:ext cx="0" cy="51206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106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Malnutrition Dashboard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21194" y="11430"/>
            <a:ext cx="2534998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DHO Console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632916" y="11430"/>
            <a:ext cx="0" cy="51206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1" y="773430"/>
            <a:ext cx="5760720" cy="35633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36080" y="773430"/>
            <a:ext cx="2316480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DHO looks at looks at all the information related to the ICDS Program run in Ghodegaon – Maharashtra EAST for specified duration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154" y="2309812"/>
            <a:ext cx="480131" cy="12643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defTabSz="752405"/>
            <a:r>
              <a:rPr lang="en-US" sz="960" dirty="0">
                <a:solidFill>
                  <a:prstClr val="black"/>
                </a:solidFill>
              </a:rPr>
              <a:t>% of Malnutritious Children</a:t>
            </a:r>
          </a:p>
        </p:txBody>
      </p:sp>
    </p:spTree>
    <p:extLst>
      <p:ext uri="{BB962C8B-B14F-4D97-AF65-F5344CB8AC3E}">
        <p14:creationId xmlns:p14="http://schemas.microsoft.com/office/powerpoint/2010/main" val="245137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Maternal Anemia and Iron Deficiency Trend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32916" y="11430"/>
            <a:ext cx="2523276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DHO Console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632916" y="11430"/>
            <a:ext cx="0" cy="51206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6" y="788670"/>
            <a:ext cx="6035040" cy="35661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34710" y="590550"/>
            <a:ext cx="231648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DHO looks at all the program trends on his Tab</a:t>
            </a:r>
          </a:p>
        </p:txBody>
      </p:sp>
    </p:spTree>
    <p:extLst>
      <p:ext uri="{BB962C8B-B14F-4D97-AF65-F5344CB8AC3E}">
        <p14:creationId xmlns:p14="http://schemas.microsoft.com/office/powerpoint/2010/main" val="10414833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AHA/AWW/ANM – Care Team  Performance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32916" y="11430"/>
            <a:ext cx="2523276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Care Team Performance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632916" y="11430"/>
            <a:ext cx="0" cy="51206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1" y="971550"/>
            <a:ext cx="4709159" cy="3200400"/>
          </a:xfrm>
          <a:prstGeom prst="rect">
            <a:avLst/>
          </a:prstGeom>
          <a:solidFill>
            <a:srgbClr val="D9D9D9"/>
          </a:solidFill>
        </p:spPr>
      </p:pic>
      <p:sp>
        <p:nvSpPr>
          <p:cNvPr id="7" name="TextBox 6"/>
          <p:cNvSpPr txBox="1"/>
          <p:nvPr/>
        </p:nvSpPr>
        <p:spPr>
          <a:xfrm>
            <a:off x="6736080" y="773430"/>
            <a:ext cx="2316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Consultant/MO views all the Program level, Stake holder level compliances / performance  on his Tab</a:t>
            </a:r>
          </a:p>
        </p:txBody>
      </p:sp>
      <p:sp>
        <p:nvSpPr>
          <p:cNvPr id="2" name="Rectangle 1"/>
          <p:cNvSpPr/>
          <p:nvPr/>
        </p:nvSpPr>
        <p:spPr>
          <a:xfrm>
            <a:off x="1097280" y="1504950"/>
            <a:ext cx="1371600" cy="2743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" tIns="18288" rIns="36576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52405"/>
            <a:r>
              <a:rPr lang="en-US" sz="1120" b="1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Stake</a:t>
            </a:r>
            <a:r>
              <a:rPr lang="en-US" sz="1120" b="1" dirty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120" b="1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holder’s</a:t>
            </a:r>
          </a:p>
        </p:txBody>
      </p:sp>
    </p:spTree>
    <p:extLst>
      <p:ext uri="{BB962C8B-B14F-4D97-AF65-F5344CB8AC3E}">
        <p14:creationId xmlns:p14="http://schemas.microsoft.com/office/powerpoint/2010/main" val="1728515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Program Performance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32916" y="11430"/>
            <a:ext cx="2523276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Performance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632916" y="11430"/>
            <a:ext cx="0" cy="51206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24" y="1050272"/>
            <a:ext cx="5437478" cy="35001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1325" y="1352550"/>
            <a:ext cx="1858188" cy="48628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defTabSz="752405"/>
            <a:r>
              <a:rPr lang="en-US" sz="1280" dirty="0">
                <a:solidFill>
                  <a:prstClr val="black"/>
                </a:solidFill>
              </a:rPr>
              <a:t>Pre natal Care Management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22320" y="1352550"/>
            <a:ext cx="2481527" cy="68326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defTabSz="752405"/>
            <a:r>
              <a:rPr lang="en-US" sz="1280" dirty="0">
                <a:solidFill>
                  <a:prstClr val="black"/>
                </a:solidFill>
              </a:rPr>
              <a:t>Anaemia,Malnutrition management of Children - 0 to 6yrs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6080" y="773430"/>
            <a:ext cx="231648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DHO views Program  Performance – Duration , Area wise on his Tab</a:t>
            </a:r>
          </a:p>
        </p:txBody>
      </p:sp>
    </p:spTree>
    <p:extLst>
      <p:ext uri="{BB962C8B-B14F-4D97-AF65-F5344CB8AC3E}">
        <p14:creationId xmlns:p14="http://schemas.microsoft.com/office/powerpoint/2010/main" val="14068451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DHO  Dashboard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56832" y="11430"/>
            <a:ext cx="2499360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DHO Console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632916" y="11430"/>
            <a:ext cx="0" cy="51206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7680" y="681990"/>
            <a:ext cx="5486400" cy="361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752405">
              <a:buFont typeface="Wingdings" panose="05000000000000000000" pitchFamily="2" charset="2"/>
              <a:buChar char="§"/>
            </a:pPr>
            <a:r>
              <a:rPr lang="en-US" sz="1760" dirty="0">
                <a:solidFill>
                  <a:prstClr val="black"/>
                </a:solidFill>
              </a:rPr>
              <a:t>% of Enrolled Beneficiaries</a:t>
            </a:r>
          </a:p>
          <a:p>
            <a:pPr marL="228600" indent="-228600" defTabSz="752405">
              <a:buFont typeface="Wingdings" panose="05000000000000000000" pitchFamily="2" charset="2"/>
              <a:buChar char="§"/>
            </a:pPr>
            <a:r>
              <a:rPr lang="en-US" sz="1760" dirty="0">
                <a:solidFill>
                  <a:prstClr val="black"/>
                </a:solidFill>
              </a:rPr>
              <a:t>% drop outs</a:t>
            </a:r>
          </a:p>
          <a:p>
            <a:pPr marL="228600" indent="-228600" defTabSz="752405">
              <a:buFont typeface="Wingdings" panose="05000000000000000000" pitchFamily="2" charset="2"/>
              <a:buChar char="§"/>
            </a:pPr>
            <a:r>
              <a:rPr lang="en-US" sz="1760" dirty="0">
                <a:solidFill>
                  <a:prstClr val="black"/>
                </a:solidFill>
              </a:rPr>
              <a:t>Performance of Stake holders</a:t>
            </a:r>
          </a:p>
          <a:p>
            <a:pPr marL="228600" indent="-228600" defTabSz="752405">
              <a:buFont typeface="Wingdings" panose="05000000000000000000" pitchFamily="2" charset="2"/>
              <a:buChar char="§"/>
            </a:pPr>
            <a:r>
              <a:rPr lang="en-US" sz="1760" dirty="0">
                <a:solidFill>
                  <a:prstClr val="black"/>
                </a:solidFill>
              </a:rPr>
              <a:t>Performance of the Program – Area wise , Age group wise, Period wise</a:t>
            </a:r>
          </a:p>
          <a:p>
            <a:pPr marL="228600" indent="-228600" defTabSz="752405">
              <a:buFont typeface="Wingdings" panose="05000000000000000000" pitchFamily="2" charset="2"/>
              <a:buChar char="§"/>
            </a:pPr>
            <a:r>
              <a:rPr lang="en-US" sz="1760" dirty="0">
                <a:solidFill>
                  <a:prstClr val="black"/>
                </a:solidFill>
              </a:rPr>
              <a:t>Inventory Trends</a:t>
            </a:r>
          </a:p>
          <a:p>
            <a:pPr marL="228600" indent="-228600" defTabSz="752405">
              <a:buFont typeface="Wingdings" panose="05000000000000000000" pitchFamily="2" charset="2"/>
              <a:buChar char="§"/>
            </a:pPr>
            <a:r>
              <a:rPr lang="en-US" sz="1760" dirty="0">
                <a:solidFill>
                  <a:prstClr val="black"/>
                </a:solidFill>
              </a:rPr>
              <a:t>Expenditure – Program wise, Area wise</a:t>
            </a:r>
          </a:p>
          <a:p>
            <a:pPr marL="228600" indent="-228600" defTabSz="752405">
              <a:buFont typeface="Wingdings" panose="05000000000000000000" pitchFamily="2" charset="2"/>
              <a:buChar char="§"/>
            </a:pPr>
            <a:r>
              <a:rPr lang="en-US" sz="1760" dirty="0">
                <a:solidFill>
                  <a:prstClr val="black"/>
                </a:solidFill>
              </a:rPr>
              <a:t>Percentage of avoidable maternal deaths</a:t>
            </a:r>
          </a:p>
          <a:p>
            <a:pPr marL="228600" indent="-228600" defTabSz="752405">
              <a:buFont typeface="Wingdings" panose="05000000000000000000" pitchFamily="2" charset="2"/>
              <a:buChar char="§"/>
            </a:pPr>
            <a:r>
              <a:rPr lang="en-US" sz="1760" dirty="0">
                <a:solidFill>
                  <a:prstClr val="black"/>
                </a:solidFill>
              </a:rPr>
              <a:t>Percentage of maternal deaths due to the third delay (i.e. delay in receiving adequate treatment at a health facility)</a:t>
            </a:r>
          </a:p>
          <a:p>
            <a:pPr marL="228600" indent="-228600" defTabSz="752405">
              <a:buFont typeface="Wingdings" panose="05000000000000000000" pitchFamily="2" charset="2"/>
              <a:buChar char="§"/>
            </a:pPr>
            <a:r>
              <a:rPr lang="en-US" sz="1760" dirty="0">
                <a:solidFill>
                  <a:prstClr val="black"/>
                </a:solidFill>
              </a:rPr>
              <a:t>Percentage of maternal deaths that occurred in women not scheduled for antenatal care</a:t>
            </a:r>
          </a:p>
        </p:txBody>
      </p:sp>
      <p:sp>
        <p:nvSpPr>
          <p:cNvPr id="2" name="Rectangle 1"/>
          <p:cNvSpPr/>
          <p:nvPr/>
        </p:nvSpPr>
        <p:spPr>
          <a:xfrm>
            <a:off x="6729750" y="590550"/>
            <a:ext cx="23535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DHO views performance of the Program as well as Stake holders</a:t>
            </a:r>
          </a:p>
        </p:txBody>
      </p:sp>
    </p:spTree>
    <p:extLst>
      <p:ext uri="{BB962C8B-B14F-4D97-AF65-F5344CB8AC3E}">
        <p14:creationId xmlns:p14="http://schemas.microsoft.com/office/powerpoint/2010/main" val="1895251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264612" y="1261110"/>
            <a:ext cx="649224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600">
                <a:solidFill>
                  <a:schemeClr val="bg1">
                    <a:lumMod val="50000"/>
                  </a:schemeClr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752405"/>
            <a:r>
              <a:rPr lang="en-US" sz="2640" dirty="0">
                <a:solidFill>
                  <a:prstClr val="white">
                    <a:lumMod val="50000"/>
                  </a:prstClr>
                </a:solidFill>
              </a:rPr>
              <a:t>ASHA – Accredited Social Health Activist</a:t>
            </a:r>
          </a:p>
          <a:p>
            <a:pPr defTabSz="752405"/>
            <a:endParaRPr lang="en-US" sz="264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04"/>
          <a:stretch/>
        </p:blipFill>
        <p:spPr>
          <a:xfrm>
            <a:off x="0" y="-12882"/>
            <a:ext cx="9144000" cy="6997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6720" y="1022067"/>
            <a:ext cx="1615440" cy="1603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6510" y="1022067"/>
            <a:ext cx="1852330" cy="1637371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904693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 rot="16200000">
            <a:off x="-1246789" y="2446941"/>
            <a:ext cx="3179380" cy="685800"/>
          </a:xfrm>
        </p:spPr>
        <p:txBody>
          <a:bodyPr/>
          <a:lstStyle/>
          <a:p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CONTENTS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Content Placeholder 1"/>
          <p:cNvSpPr txBox="1">
            <a:spLocks/>
          </p:cNvSpPr>
          <p:nvPr/>
        </p:nvSpPr>
        <p:spPr>
          <a:xfrm>
            <a:off x="2209800" y="866574"/>
            <a:ext cx="6214240" cy="3381576"/>
          </a:xfrm>
          <a:prstGeom prst="rect">
            <a:avLst/>
          </a:prstGeom>
        </p:spPr>
        <p:txBody>
          <a:bodyPr/>
          <a:lstStyle>
            <a:lvl1pPr marL="231775" indent="-2317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899"/>
              </a:buClr>
              <a:buFont typeface="Wingdings 2" pitchFamily="18" charset="2"/>
              <a:buChar char=""/>
              <a:defRPr sz="2000" kern="1200">
                <a:solidFill>
                  <a:srgbClr val="404040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  <a:lvl2pPr marL="509588" indent="-2222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DC63F"/>
              </a:buClr>
              <a:buFont typeface="Wingdings 2" pitchFamily="18" charset="2"/>
              <a:buChar char=""/>
              <a:defRPr kern="1200">
                <a:solidFill>
                  <a:srgbClr val="404040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marL="796925" indent="-2222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"/>
              <a:defRPr sz="1600" kern="1200">
                <a:solidFill>
                  <a:srgbClr val="404040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marL="1031875" indent="-16986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DC63F"/>
              </a:buClr>
              <a:buFont typeface="Wingdings 2" pitchFamily="18" charset="2"/>
              <a:buChar char=""/>
              <a:defRPr sz="1400" kern="1200">
                <a:solidFill>
                  <a:srgbClr val="404040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marL="1201738" indent="-1174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200" kern="1200">
                <a:solidFill>
                  <a:srgbClr val="404040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1200"/>
              </a:spcBef>
              <a:spcAft>
                <a:spcPts val="600"/>
              </a:spcAft>
              <a:buClr>
                <a:schemeClr val="accent3">
                  <a:lumMod val="40000"/>
                  <a:lumOff val="60000"/>
                </a:schemeClr>
              </a:buClr>
              <a:buNone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Business </a:t>
            </a: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Need &amp; Intervention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marL="0" indent="0">
              <a:lnSpc>
                <a:spcPts val="1600"/>
              </a:lnSpc>
              <a:spcBef>
                <a:spcPts val="1200"/>
              </a:spcBef>
              <a:spcAft>
                <a:spcPts val="600"/>
              </a:spcAft>
              <a:buClr>
                <a:schemeClr val="accent3">
                  <a:lumMod val="40000"/>
                  <a:lumOff val="60000"/>
                </a:schemeClr>
              </a:buClr>
              <a:buNone/>
            </a:pP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Stake Holders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marL="0" indent="0">
              <a:lnSpc>
                <a:spcPts val="1600"/>
              </a:lnSpc>
              <a:spcBef>
                <a:spcPts val="1200"/>
              </a:spcBef>
              <a:spcAft>
                <a:spcPts val="600"/>
              </a:spcAft>
              <a:buClr>
                <a:schemeClr val="accent3">
                  <a:lumMod val="40000"/>
                  <a:lumOff val="60000"/>
                </a:schemeClr>
              </a:buClr>
              <a:buNone/>
            </a:pP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Health Information Flow</a:t>
            </a:r>
          </a:p>
          <a:p>
            <a:pPr marL="0" indent="0">
              <a:lnSpc>
                <a:spcPts val="1600"/>
              </a:lnSpc>
              <a:spcBef>
                <a:spcPts val="1200"/>
              </a:spcBef>
              <a:spcAft>
                <a:spcPts val="600"/>
              </a:spcAft>
              <a:buClr>
                <a:schemeClr val="accent3">
                  <a:lumMod val="40000"/>
                  <a:lumOff val="60000"/>
                </a:schemeClr>
              </a:buClr>
              <a:buNone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Use Cases</a:t>
            </a:r>
          </a:p>
          <a:p>
            <a:pPr marL="0" indent="0">
              <a:lnSpc>
                <a:spcPts val="1600"/>
              </a:lnSpc>
              <a:spcBef>
                <a:spcPts val="1200"/>
              </a:spcBef>
              <a:spcAft>
                <a:spcPts val="600"/>
              </a:spcAft>
              <a:buClr>
                <a:schemeClr val="accent3">
                  <a:lumMod val="40000"/>
                  <a:lumOff val="60000"/>
                </a:schemeClr>
              </a:buClr>
              <a:buNone/>
            </a:pP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Role wise Probable Modules, Apps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marL="0" indent="0">
              <a:lnSpc>
                <a:spcPts val="1600"/>
              </a:lnSpc>
              <a:spcBef>
                <a:spcPts val="1200"/>
              </a:spcBef>
              <a:spcAft>
                <a:spcPts val="600"/>
              </a:spcAft>
              <a:buClr>
                <a:schemeClr val="accent3">
                  <a:lumMod val="40000"/>
                  <a:lumOff val="60000"/>
                </a:schemeClr>
              </a:buClr>
              <a:buNone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List of Activities</a:t>
            </a:r>
          </a:p>
          <a:p>
            <a:pPr marL="0" indent="0">
              <a:lnSpc>
                <a:spcPts val="1600"/>
              </a:lnSpc>
              <a:spcBef>
                <a:spcPts val="1200"/>
              </a:spcBef>
              <a:spcAft>
                <a:spcPts val="600"/>
              </a:spcAft>
              <a:buClr>
                <a:schemeClr val="accent3">
                  <a:lumMod val="40000"/>
                  <a:lumOff val="60000"/>
                </a:schemeClr>
              </a:buClr>
              <a:buNone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Proposed Devices</a:t>
            </a:r>
          </a:p>
          <a:p>
            <a:pPr marL="0" indent="0">
              <a:lnSpc>
                <a:spcPts val="1600"/>
              </a:lnSpc>
              <a:spcBef>
                <a:spcPts val="1200"/>
              </a:spcBef>
              <a:spcAft>
                <a:spcPts val="600"/>
              </a:spcAft>
              <a:buClr>
                <a:schemeClr val="accent3">
                  <a:lumMod val="40000"/>
                  <a:lumOff val="60000"/>
                </a:schemeClr>
              </a:buClr>
              <a:buNone/>
            </a:pP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Stake Holder’s Console/Portal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marL="0" indent="0">
              <a:lnSpc>
                <a:spcPts val="1600"/>
              </a:lnSpc>
              <a:spcBef>
                <a:spcPts val="1200"/>
              </a:spcBef>
              <a:spcAft>
                <a:spcPts val="600"/>
              </a:spcAft>
              <a:buClr>
                <a:schemeClr val="accent3">
                  <a:lumMod val="40000"/>
                  <a:lumOff val="60000"/>
                </a:schemeClr>
              </a:buClr>
              <a:buNone/>
            </a:pPr>
            <a:endParaRPr lang="en-US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marL="0" indent="0">
              <a:lnSpc>
                <a:spcPts val="1600"/>
              </a:lnSpc>
              <a:spcBef>
                <a:spcPts val="1200"/>
              </a:spcBef>
              <a:spcAft>
                <a:spcPts val="600"/>
              </a:spcAft>
              <a:buClr>
                <a:schemeClr val="accent3">
                  <a:lumMod val="40000"/>
                  <a:lumOff val="60000"/>
                </a:schemeClr>
              </a:buClr>
              <a:buNone/>
            </a:pP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>
              <a:lnSpc>
                <a:spcPts val="1600"/>
              </a:lnSpc>
              <a:spcBef>
                <a:spcPts val="1200"/>
              </a:spcBef>
              <a:spcAft>
                <a:spcPts val="600"/>
              </a:spcAft>
            </a:pP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95400" y="675582"/>
            <a:ext cx="765675" cy="3208435"/>
            <a:chOff x="1295400" y="741391"/>
            <a:chExt cx="765675" cy="3208435"/>
          </a:xfrm>
        </p:grpSpPr>
        <p:sp>
          <p:nvSpPr>
            <p:cNvPr id="25" name="Oval 24"/>
            <p:cNvSpPr/>
            <p:nvPr/>
          </p:nvSpPr>
          <p:spPr>
            <a:xfrm>
              <a:off x="1295400" y="741391"/>
              <a:ext cx="685800" cy="685800"/>
            </a:xfrm>
            <a:prstGeom prst="ellipse">
              <a:avLst/>
            </a:prstGeom>
            <a:noFill/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 smtClean="0">
                  <a:solidFill>
                    <a:schemeClr val="accent1"/>
                  </a:solidFill>
                  <a:latin typeface="Calibri" panose="020F0502020204030204" pitchFamily="34" charset="0"/>
                </a:rPr>
                <a:t>01</a:t>
              </a:r>
              <a:endParaRPr lang="en-US" sz="1600" b="1" dirty="0">
                <a:solidFill>
                  <a:schemeClr val="accent1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295400" y="874441"/>
              <a:ext cx="765675" cy="3075385"/>
              <a:chOff x="1295400" y="884831"/>
              <a:chExt cx="765675" cy="3287119"/>
            </a:xfrm>
          </p:grpSpPr>
          <p:sp>
            <p:nvSpPr>
              <p:cNvPr id="24" name="Rectangle 23"/>
              <p:cNvSpPr/>
              <p:nvPr/>
            </p:nvSpPr>
            <p:spPr>
              <a:xfrm flipH="1">
                <a:off x="2015356" y="884831"/>
                <a:ext cx="45719" cy="3657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295400" y="1269074"/>
                <a:ext cx="685800" cy="685800"/>
              </a:xfrm>
              <a:prstGeom prst="ellipse">
                <a:avLst/>
              </a:prstGeom>
              <a:noFill/>
              <a:ln w="285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accent1"/>
                    </a:solidFill>
                    <a:latin typeface="Calibri" panose="020F0502020204030204" pitchFamily="34" charset="0"/>
                  </a:rPr>
                  <a:t>02</a:t>
                </a:r>
                <a:endParaRPr lang="en-US" sz="1600" b="1" dirty="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295400" y="1710535"/>
                <a:ext cx="685800" cy="685800"/>
              </a:xfrm>
              <a:prstGeom prst="ellipse">
                <a:avLst/>
              </a:prstGeom>
              <a:noFill/>
              <a:ln w="285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accent1"/>
                    </a:solidFill>
                    <a:latin typeface="Calibri" panose="020F0502020204030204" pitchFamily="34" charset="0"/>
                  </a:rPr>
                  <a:t>03</a:t>
                </a:r>
                <a:endParaRPr lang="en-US" sz="1600" b="1" dirty="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295400" y="2164983"/>
                <a:ext cx="685800" cy="685800"/>
              </a:xfrm>
              <a:prstGeom prst="ellipse">
                <a:avLst/>
              </a:prstGeom>
              <a:noFill/>
              <a:ln w="285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accent1"/>
                    </a:solidFill>
                    <a:latin typeface="Calibri" panose="020F0502020204030204" pitchFamily="34" charset="0"/>
                  </a:rPr>
                  <a:t>04</a:t>
                </a:r>
                <a:endParaRPr lang="en-US" sz="1600" b="1" dirty="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1329560" y="3486150"/>
                <a:ext cx="685800" cy="685800"/>
              </a:xfrm>
              <a:prstGeom prst="ellipse">
                <a:avLst/>
              </a:prstGeom>
              <a:noFill/>
              <a:ln w="285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b="1" dirty="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 flipH="1">
                <a:off x="2015356" y="1345607"/>
                <a:ext cx="45719" cy="3657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 flipH="1">
                <a:off x="2015356" y="1804980"/>
                <a:ext cx="45719" cy="3657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 flipH="1">
                <a:off x="2015356" y="2264275"/>
                <a:ext cx="45719" cy="3657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 flipH="1">
                <a:off x="2015356" y="2723569"/>
                <a:ext cx="45719" cy="3657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295400" y="2603790"/>
                <a:ext cx="685800" cy="685800"/>
              </a:xfrm>
              <a:prstGeom prst="ellipse">
                <a:avLst/>
              </a:prstGeom>
              <a:noFill/>
              <a:ln w="285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accent1"/>
                    </a:solidFill>
                    <a:latin typeface="Calibri" panose="020F0502020204030204" pitchFamily="34" charset="0"/>
                  </a:rPr>
                  <a:t>05</a:t>
                </a:r>
                <a:endParaRPr lang="en-US" sz="1600" b="1" dirty="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295400" y="3028950"/>
                <a:ext cx="685800" cy="685800"/>
              </a:xfrm>
              <a:prstGeom prst="ellipse">
                <a:avLst/>
              </a:prstGeom>
              <a:noFill/>
              <a:ln w="285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accent1"/>
                    </a:solidFill>
                    <a:latin typeface="Calibri" panose="020F0502020204030204" pitchFamily="34" charset="0"/>
                  </a:rPr>
                  <a:t>06</a:t>
                </a:r>
                <a:endParaRPr lang="en-US" sz="1600" b="1" dirty="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 flipH="1">
                <a:off x="2015356" y="3182863"/>
                <a:ext cx="45719" cy="3657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1295400" y="3420906"/>
                <a:ext cx="685800" cy="685800"/>
              </a:xfrm>
              <a:prstGeom prst="ellipse">
                <a:avLst/>
              </a:prstGeom>
              <a:noFill/>
              <a:ln w="285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accent1"/>
                    </a:solidFill>
                    <a:latin typeface="Calibri" panose="020F0502020204030204" pitchFamily="34" charset="0"/>
                  </a:rPr>
                  <a:t>07</a:t>
                </a:r>
                <a:endParaRPr lang="en-US" sz="1600" b="1" dirty="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21" name="Rectangle 20"/>
          <p:cNvSpPr/>
          <p:nvPr/>
        </p:nvSpPr>
        <p:spPr>
          <a:xfrm flipH="1">
            <a:off x="2015236" y="3405654"/>
            <a:ext cx="45719" cy="3422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Calibri" panose="020F0502020204030204" pitchFamily="34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1318067" y="3646798"/>
            <a:ext cx="548324" cy="606664"/>
          </a:xfrm>
          <a:prstGeom prst="ellipse">
            <a:avLst/>
          </a:prstGeom>
          <a:noFill/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6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1331313" y="3646715"/>
            <a:ext cx="685800" cy="641625"/>
          </a:xfrm>
          <a:prstGeom prst="ellipse">
            <a:avLst/>
          </a:prstGeom>
          <a:noFill/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08</a:t>
            </a:r>
            <a:endParaRPr lang="en-US" sz="16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 flipH="1">
            <a:off x="2015111" y="3845421"/>
            <a:ext cx="45719" cy="3422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68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ASHA Console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21194" y="11430"/>
            <a:ext cx="2534998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ASHA Console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57200" y="1132574"/>
            <a:ext cx="1706880" cy="6771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Survey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577090" y="1090162"/>
            <a:ext cx="1706880" cy="6945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Health Assessment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05003" y="1090547"/>
            <a:ext cx="1706880" cy="6521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Registration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57200" y="2076976"/>
            <a:ext cx="1762018" cy="6826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Capture Vitals/ </a:t>
            </a:r>
            <a:r>
              <a:rPr lang="en-US" sz="1440" dirty="0" smtClean="0">
                <a:solidFill>
                  <a:prstClr val="white"/>
                </a:solidFill>
              </a:rPr>
              <a:t>Investigations</a:t>
            </a:r>
            <a:endParaRPr lang="en-US" sz="1440" dirty="0">
              <a:solidFill>
                <a:prstClr val="white"/>
              </a:solidFill>
            </a:endParaRPr>
          </a:p>
          <a:p>
            <a:pPr algn="ctr" defTabSz="752405"/>
            <a:endParaRPr lang="en-US" sz="1440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567065" y="2052927"/>
            <a:ext cx="1706880" cy="7067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Appointment Scheduling/ Referral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609416" y="2024571"/>
            <a:ext cx="1706880" cy="680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Educate/Counsel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48272" y="597408"/>
            <a:ext cx="2316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ASHA records, views the activities related to Prenatal, Intranasal, Postnatal care of beneficiary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632916" y="11430"/>
            <a:ext cx="0" cy="51206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576491" y="3002750"/>
            <a:ext cx="1706880" cy="7483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SMS/Chats/Emails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09416" y="3016813"/>
            <a:ext cx="1706880" cy="6870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Dashboard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200" y="3054271"/>
            <a:ext cx="1706880" cy="7483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 smtClean="0">
                <a:solidFill>
                  <a:prstClr val="white"/>
                </a:solidFill>
              </a:rPr>
              <a:t>Feedback </a:t>
            </a:r>
            <a:endParaRPr lang="en-US" sz="144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5296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415290"/>
            <a:ext cx="6644640" cy="554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ASHA maintains and views Reports/Registers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4640" y="11430"/>
            <a:ext cx="2499360" cy="46482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ASHA Console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905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ASHA Dashboard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920" y="758226"/>
            <a:ext cx="5486400" cy="396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Details of Beneficiaries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Log of Health Survey 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Women Health Record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Log of Vitals, health data captured and treatment given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Immunization details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Details of Health Check up Camps conducted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Inventory record – Medications, instruments, disposables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Log of training needs &amp; training provided to beneficiaries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Log of trainings attended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Log of referral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Eligible couple register 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it-IT" sz="1480" dirty="0">
                <a:solidFill>
                  <a:prstClr val="black"/>
                </a:solidFill>
              </a:rPr>
              <a:t>ANC register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it-IT" sz="1480" dirty="0">
                <a:solidFill>
                  <a:prstClr val="black"/>
                </a:solidFill>
              </a:rPr>
              <a:t>Infection (RTI/STI ) Register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High risk pregnancy register 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Janani Suraksha Expenditure Register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Behavior Change communication Register (BCC)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Sterilization Register</a:t>
            </a:r>
          </a:p>
        </p:txBody>
      </p:sp>
    </p:spTree>
    <p:extLst>
      <p:ext uri="{BB962C8B-B14F-4D97-AF65-F5344CB8AC3E}">
        <p14:creationId xmlns:p14="http://schemas.microsoft.com/office/powerpoint/2010/main" val="41023163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415290"/>
            <a:ext cx="6644640" cy="554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567444"/>
            <a:ext cx="23164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ASHA </a:t>
            </a:r>
            <a:r>
              <a:rPr lang="en-US" sz="1440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views </a:t>
            </a: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Reports/Registers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4640" y="11430"/>
            <a:ext cx="2499360" cy="46482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ASHA Console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905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ASHA Dashboard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514350"/>
            <a:ext cx="3003699" cy="46291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773865" y="1089720"/>
            <a:ext cx="2993064" cy="3754874"/>
          </a:xfrm>
          <a:prstGeom prst="rect">
            <a:avLst/>
          </a:prstGeom>
          <a:gradFill>
            <a:gsLst>
              <a:gs pos="4000">
                <a:schemeClr val="bg1">
                  <a:lumMod val="95000"/>
                </a:schemeClr>
              </a:gs>
              <a:gs pos="0">
                <a:srgbClr val="0070C0"/>
              </a:gs>
              <a:gs pos="100000">
                <a:schemeClr val="accent6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endParaRPr lang="en-US" sz="1400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Patient </a:t>
            </a:r>
            <a:r>
              <a:rPr lang="en-US" sz="1400" dirty="0">
                <a:latin typeface="Andalus" panose="02020603050405020304" pitchFamily="18" charset="-78"/>
                <a:cs typeface="Andalus" panose="02020603050405020304" pitchFamily="18" charset="-78"/>
              </a:rPr>
              <a:t>Survey (Identification)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Andalus" panose="02020603050405020304" pitchFamily="18" charset="-78"/>
                <a:cs typeface="Andalus" panose="02020603050405020304" pitchFamily="18" charset="-78"/>
              </a:rPr>
              <a:t>Health Assessment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Andalus" panose="02020603050405020304" pitchFamily="18" charset="-78"/>
                <a:cs typeface="Andalus" panose="02020603050405020304" pitchFamily="18" charset="-78"/>
              </a:rPr>
              <a:t>Patient Education/Counselling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Andalus" panose="02020603050405020304" pitchFamily="18" charset="-78"/>
                <a:cs typeface="Andalus" panose="02020603050405020304" pitchFamily="18" charset="-78"/>
              </a:rPr>
              <a:t>Data Recording (Demographics, Vital, Vitamin supply , Inventory , Medication Refill ,Education needs..)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Andalus" panose="02020603050405020304" pitchFamily="18" charset="-78"/>
                <a:cs typeface="Andalus" panose="02020603050405020304" pitchFamily="18" charset="-78"/>
              </a:rPr>
              <a:t>Registration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Andalus" panose="02020603050405020304" pitchFamily="18" charset="-78"/>
                <a:cs typeface="Andalus" panose="02020603050405020304" pitchFamily="18" charset="-78"/>
              </a:rPr>
              <a:t>Health Status Tracking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Andalus" panose="02020603050405020304" pitchFamily="18" charset="-78"/>
                <a:cs typeface="Andalus" panose="02020603050405020304" pitchFamily="18" charset="-78"/>
              </a:rPr>
              <a:t>Collaboration(Phone , SMS, Chat, Video Conferencing)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Andalus" panose="02020603050405020304" pitchFamily="18" charset="-78"/>
                <a:cs typeface="Andalus" panose="02020603050405020304" pitchFamily="18" charset="-78"/>
              </a:rPr>
              <a:t>Patient Satisfaction Survey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Andalus" panose="02020603050405020304" pitchFamily="18" charset="-78"/>
                <a:cs typeface="Andalus" panose="02020603050405020304" pitchFamily="18" charset="-78"/>
              </a:rPr>
              <a:t>Self Training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52600" y="716014"/>
            <a:ext cx="300369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ASHA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Dashboard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5800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157932" y="1291590"/>
            <a:ext cx="649224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600">
                <a:solidFill>
                  <a:schemeClr val="bg1">
                    <a:lumMod val="50000"/>
                  </a:schemeClr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 defTabSz="752405"/>
            <a:r>
              <a:rPr lang="en-US" sz="2640" dirty="0">
                <a:solidFill>
                  <a:prstClr val="white">
                    <a:lumMod val="50000"/>
                  </a:prstClr>
                </a:solidFill>
              </a:rPr>
              <a:t>AWW – AnganWadi Worker</a:t>
            </a:r>
          </a:p>
          <a:p>
            <a:pPr defTabSz="752405"/>
            <a:endParaRPr lang="en-US" sz="264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04"/>
          <a:stretch/>
        </p:blipFill>
        <p:spPr>
          <a:xfrm>
            <a:off x="0" y="-12882"/>
            <a:ext cx="9144000" cy="6997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6720" y="1022067"/>
            <a:ext cx="1615440" cy="1603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1022067"/>
            <a:ext cx="1615440" cy="157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64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"/>
            <a:ext cx="6644640" cy="5120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68094"/>
            <a:ext cx="2499360" cy="51206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AWW records, views the activities related to 0 to 6yrs Children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4640" y="11430"/>
            <a:ext cx="2499360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AWW Console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AWW Console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962322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Conduct Survey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659380" y="941286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Health Assessment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9975" y="2272688"/>
            <a:ext cx="1859280" cy="7811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Capture Vitals/ Anthropometric data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27559" y="2244195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Educate/Counsel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09160" y="2223590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SMS/Chats/Emails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09160" y="941286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Registration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1405" y="3416172"/>
            <a:ext cx="183642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Dashboard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27559" y="3449079"/>
            <a:ext cx="1706880" cy="7483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 smtClean="0">
                <a:solidFill>
                  <a:prstClr val="white"/>
                </a:solidFill>
              </a:rPr>
              <a:t>Feedback </a:t>
            </a:r>
            <a:endParaRPr lang="en-US" sz="144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892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415290"/>
            <a:ext cx="6644640" cy="554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AWW maintains and views Reports/Registers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4640" y="11430"/>
            <a:ext cx="2499360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AWW Console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AWW Dashboard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920" y="758226"/>
            <a:ext cx="6156960" cy="396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Details of Beneficiaries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Log of Health Survey 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Child Growth Record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Log of Vitals, health data captured and treatment given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Immunization details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Details of Health Check up Camps conducted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Inventory record – Medications, instruments, disposables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Log of training needs &amp; training provided to beneficiaries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Log of trainings attended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Log of referral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Birth register 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Child death register 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T.B Register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Children diseases register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Expenditure Register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Vitamin A,D .. register</a:t>
            </a:r>
          </a:p>
          <a:p>
            <a:pPr defTabSz="752405"/>
            <a:endParaRPr lang="en-US" sz="148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101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415290"/>
            <a:ext cx="6644640" cy="554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AWW </a:t>
            </a:r>
            <a:r>
              <a:rPr lang="en-US" sz="1440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views Reports</a:t>
            </a:r>
            <a:endParaRPr lang="en-US" sz="144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44640" y="11430"/>
            <a:ext cx="2499360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AWW Console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AWW </a:t>
            </a:r>
            <a:r>
              <a:rPr lang="en-US" sz="1600" dirty="0" smtClean="0">
                <a:solidFill>
                  <a:prstClr val="white"/>
                </a:solidFill>
              </a:rPr>
              <a:t> Console</a:t>
            </a:r>
            <a:endParaRPr lang="en-US" sz="1600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635224"/>
            <a:ext cx="2893219" cy="446204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81200" y="825107"/>
            <a:ext cx="284243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AWW Console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81199" y="1194439"/>
            <a:ext cx="2893219" cy="3462486"/>
          </a:xfrm>
          <a:prstGeom prst="rect">
            <a:avLst/>
          </a:prstGeom>
          <a:gradFill>
            <a:gsLst>
              <a:gs pos="4000">
                <a:schemeClr val="bg1">
                  <a:lumMod val="95000"/>
                </a:schemeClr>
              </a:gs>
              <a:gs pos="0">
                <a:srgbClr val="0070C0"/>
              </a:gs>
              <a:gs pos="100000">
                <a:schemeClr val="accent6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0" tIns="0" rIns="0" bIns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endParaRPr lang="en-US" sz="1500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5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Health </a:t>
            </a:r>
            <a:r>
              <a:rPr lang="en-US" sz="1500" dirty="0">
                <a:latin typeface="Andalus" panose="02020603050405020304" pitchFamily="18" charset="-78"/>
                <a:cs typeface="Andalus" panose="02020603050405020304" pitchFamily="18" charset="-78"/>
              </a:rPr>
              <a:t>Assessment App </a:t>
            </a:r>
            <a:endParaRPr lang="en-US" sz="1500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5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Registration </a:t>
            </a:r>
            <a:endParaRPr lang="en-US" sz="1500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500" dirty="0">
                <a:latin typeface="Andalus" panose="02020603050405020304" pitchFamily="18" charset="-78"/>
                <a:cs typeface="Andalus" panose="02020603050405020304" pitchFamily="18" charset="-78"/>
              </a:rPr>
              <a:t>Patient Education/Counselling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sz="1500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5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Data </a:t>
            </a:r>
            <a:r>
              <a:rPr lang="en-US" sz="1500" dirty="0">
                <a:latin typeface="Andalus" panose="02020603050405020304" pitchFamily="18" charset="-78"/>
                <a:cs typeface="Andalus" panose="02020603050405020304" pitchFamily="18" charset="-78"/>
              </a:rPr>
              <a:t>Recording (Vitals, Immunization, Diet, Supplementary Nutrition, Weight..)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sz="1500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5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Health </a:t>
            </a:r>
            <a:r>
              <a:rPr lang="en-US" sz="1500" dirty="0">
                <a:latin typeface="Andalus" panose="02020603050405020304" pitchFamily="18" charset="-78"/>
                <a:cs typeface="Andalus" panose="02020603050405020304" pitchFamily="18" charset="-78"/>
              </a:rPr>
              <a:t>Status Tracking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500" dirty="0">
                <a:latin typeface="Andalus" panose="02020603050405020304" pitchFamily="18" charset="-78"/>
                <a:cs typeface="Andalus" panose="02020603050405020304" pitchFamily="18" charset="-78"/>
              </a:rPr>
              <a:t>Collaboration(Phone , SMS, Chat, Video Conferencing</a:t>
            </a:r>
            <a:r>
              <a:rPr lang="en-US" sz="15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)</a:t>
            </a:r>
            <a:endParaRPr lang="en-US" sz="1500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500" dirty="0">
                <a:latin typeface="Andalus" panose="02020603050405020304" pitchFamily="18" charset="-78"/>
                <a:cs typeface="Andalus" panose="02020603050405020304" pitchFamily="18" charset="-78"/>
              </a:rPr>
              <a:t>Self </a:t>
            </a:r>
            <a:r>
              <a:rPr lang="en-US" sz="15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Training </a:t>
            </a:r>
            <a:endParaRPr lang="en-US" sz="15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36077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415290"/>
            <a:ext cx="6644640" cy="554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AWW views Dashboard 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4640" y="11430"/>
            <a:ext cx="2499360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AWW Console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AWW Dashboard - Child Growth Chart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902970"/>
            <a:ext cx="5760720" cy="356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82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157932" y="1291590"/>
            <a:ext cx="649224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52405"/>
            <a:r>
              <a:rPr lang="en-US" sz="2640" dirty="0">
                <a:solidFill>
                  <a:prstClr val="white">
                    <a:lumMod val="50000"/>
                  </a:prst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ANM – Auxiliary Nurse Midwifery</a:t>
            </a:r>
          </a:p>
          <a:p>
            <a:pPr defTabSz="752405"/>
            <a:endParaRPr lang="en-US" sz="2400" b="1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04"/>
          <a:stretch/>
        </p:blipFill>
        <p:spPr>
          <a:xfrm>
            <a:off x="0" y="-12882"/>
            <a:ext cx="9144000" cy="6997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6720" y="1022067"/>
            <a:ext cx="1615440" cy="1603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rot="10800000" flipV="1">
            <a:off x="426720" y="1022067"/>
            <a:ext cx="1615440" cy="1603691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427759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"/>
            <a:ext cx="6644640" cy="5120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ANM records, views the activities of Patient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4640" y="11430"/>
            <a:ext cx="2499360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ANM Console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ANM Console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6720" y="929580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Health Assessment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23824" y="975656"/>
            <a:ext cx="1845945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Investigations/Immunizations /Vitals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6720" y="2166926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Educate/Counsel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26280" y="2127861"/>
            <a:ext cx="1776412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SMS/Chats/Emails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42072" y="954796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Registration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6720" y="3195520"/>
            <a:ext cx="183642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Dashboard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525880" y="2115028"/>
            <a:ext cx="1739265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Referrals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587375" y="3207975"/>
            <a:ext cx="1706880" cy="7483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 smtClean="0">
                <a:solidFill>
                  <a:prstClr val="white"/>
                </a:solidFill>
              </a:rPr>
              <a:t>Feedback </a:t>
            </a:r>
            <a:endParaRPr lang="en-US" sz="144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515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371600" y="2293063"/>
            <a:ext cx="1946204" cy="1768961"/>
            <a:chOff x="1667" y="390550"/>
            <a:chExt cx="2594939" cy="2358614"/>
          </a:xfrm>
          <a:solidFill>
            <a:schemeClr val="accent1"/>
          </a:solidFill>
        </p:grpSpPr>
        <p:sp>
          <p:nvSpPr>
            <p:cNvPr id="29" name="Rounded Rectangle 28"/>
            <p:cNvSpPr/>
            <p:nvPr/>
          </p:nvSpPr>
          <p:spPr>
            <a:xfrm>
              <a:off x="1667" y="390550"/>
              <a:ext cx="2594939" cy="2358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ounded Rectangle 4"/>
            <p:cNvSpPr/>
            <p:nvPr/>
          </p:nvSpPr>
          <p:spPr>
            <a:xfrm>
              <a:off x="1667" y="1333996"/>
              <a:ext cx="2594939" cy="943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500" dirty="0">
                  <a:solidFill>
                    <a:prstClr val="white"/>
                  </a:solidFill>
                </a:rPr>
                <a:t>Awareness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405416" y="2347262"/>
            <a:ext cx="1946204" cy="1768961"/>
            <a:chOff x="2674455" y="390550"/>
            <a:chExt cx="2594939" cy="2358614"/>
          </a:xfrm>
          <a:solidFill>
            <a:schemeClr val="accent1"/>
          </a:solidFill>
        </p:grpSpPr>
        <p:sp>
          <p:nvSpPr>
            <p:cNvPr id="27" name="Rounded Rectangle 26"/>
            <p:cNvSpPr/>
            <p:nvPr/>
          </p:nvSpPr>
          <p:spPr>
            <a:xfrm>
              <a:off x="2674455" y="390550"/>
              <a:ext cx="2594939" cy="2358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6"/>
            <p:cNvSpPr/>
            <p:nvPr/>
          </p:nvSpPr>
          <p:spPr>
            <a:xfrm>
              <a:off x="2674455" y="1333996"/>
              <a:ext cx="2594939" cy="943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500" dirty="0">
                  <a:solidFill>
                    <a:prstClr val="white"/>
                  </a:solidFill>
                </a:rPr>
                <a:t>Enforcement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449315" y="2293063"/>
            <a:ext cx="1946204" cy="1768961"/>
            <a:chOff x="5329389" y="385768"/>
            <a:chExt cx="2594939" cy="2358614"/>
          </a:xfrm>
          <a:solidFill>
            <a:schemeClr val="accent1"/>
          </a:solidFill>
        </p:grpSpPr>
        <p:sp>
          <p:nvSpPr>
            <p:cNvPr id="25" name="Rounded Rectangle 24"/>
            <p:cNvSpPr/>
            <p:nvPr/>
          </p:nvSpPr>
          <p:spPr>
            <a:xfrm>
              <a:off x="5329389" y="385768"/>
              <a:ext cx="2594939" cy="2358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ounded Rectangle 8"/>
            <p:cNvSpPr/>
            <p:nvPr/>
          </p:nvSpPr>
          <p:spPr>
            <a:xfrm>
              <a:off x="5329389" y="1329214"/>
              <a:ext cx="2594939" cy="943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500" dirty="0" smtClean="0">
                  <a:solidFill>
                    <a:prstClr val="white"/>
                  </a:solidFill>
                </a:rPr>
                <a:t>Cessation and Surveillance</a:t>
              </a:r>
              <a:endParaRPr lang="en-GB" sz="15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Left-Right Arrow 23"/>
          <p:cNvSpPr/>
          <p:nvPr/>
        </p:nvSpPr>
        <p:spPr>
          <a:xfrm>
            <a:off x="1599190" y="2432388"/>
            <a:ext cx="2923976" cy="608711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TextBox 5"/>
          <p:cNvSpPr txBox="1"/>
          <p:nvPr/>
        </p:nvSpPr>
        <p:spPr>
          <a:xfrm>
            <a:off x="609600" y="915662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</a:rPr>
              <a:t>TAB/Mobile-based </a:t>
            </a:r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</a:rPr>
              <a:t>interventions can be used to </a:t>
            </a: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</a:rPr>
              <a:t>strengthen Anemia, Malnutrition </a:t>
            </a:r>
            <a:r>
              <a:rPr 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</a:rPr>
              <a:t>prevention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</a:rPr>
              <a:t>, treatment and management</a:t>
            </a:r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</a:rPr>
              <a:t> for </a:t>
            </a: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</a:rPr>
              <a:t>Adolescent , Pregnant Women &amp; Children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36984"/>
            <a:ext cx="7200900" cy="385313"/>
          </a:xfrm>
        </p:spPr>
        <p:txBody>
          <a:bodyPr/>
          <a:lstStyle/>
          <a:p>
            <a:pPr algn="ctr" defTabSz="609585"/>
            <a:r>
              <a:rPr lang="en-US" sz="2000" b="0" u="sng" dirty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The </a:t>
            </a:r>
            <a:r>
              <a:rPr lang="en-US" sz="2000" b="0" u="sng" dirty="0" smtClean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Business Problem &amp; Intervention </a:t>
            </a:r>
            <a:r>
              <a:rPr lang="en-US" sz="2000" b="0" u="sng" dirty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spectrum</a:t>
            </a:r>
          </a:p>
        </p:txBody>
      </p:sp>
      <p:sp>
        <p:nvSpPr>
          <p:cNvPr id="16" name="Left-Right Arrow 15"/>
          <p:cNvSpPr/>
          <p:nvPr/>
        </p:nvSpPr>
        <p:spPr>
          <a:xfrm>
            <a:off x="1593350" y="1716807"/>
            <a:ext cx="5564981" cy="593350"/>
          </a:xfrm>
          <a:prstGeom prst="left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GB" sz="1350" dirty="0" smtClean="0">
                <a:solidFill>
                  <a:prstClr val="white"/>
                </a:solidFill>
              </a:rPr>
              <a:t>Population</a:t>
            </a:r>
            <a:endParaRPr lang="en-GB" sz="1350" dirty="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46673" y="2578335"/>
            <a:ext cx="1079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GB" sz="1350" b="1" dirty="0">
                <a:solidFill>
                  <a:srgbClr val="15A8E0"/>
                </a:solidFill>
              </a:rPr>
              <a:t>Prevention</a:t>
            </a:r>
          </a:p>
        </p:txBody>
      </p:sp>
      <p:sp>
        <p:nvSpPr>
          <p:cNvPr id="19" name="Left-Right Arrow 18"/>
          <p:cNvSpPr/>
          <p:nvPr/>
        </p:nvSpPr>
        <p:spPr>
          <a:xfrm>
            <a:off x="4682935" y="2446136"/>
            <a:ext cx="2541556" cy="608711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TextBox 19"/>
          <p:cNvSpPr txBox="1"/>
          <p:nvPr/>
        </p:nvSpPr>
        <p:spPr>
          <a:xfrm>
            <a:off x="5351620" y="2600451"/>
            <a:ext cx="10118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GB" sz="1350" b="1" dirty="0">
                <a:solidFill>
                  <a:srgbClr val="15A8E0"/>
                </a:solidFill>
              </a:rPr>
              <a:t>Treatment</a:t>
            </a:r>
          </a:p>
        </p:txBody>
      </p:sp>
    </p:spTree>
    <p:extLst>
      <p:ext uri="{BB962C8B-B14F-4D97-AF65-F5344CB8AC3E}">
        <p14:creationId xmlns:p14="http://schemas.microsoft.com/office/powerpoint/2010/main" val="276634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415290"/>
            <a:ext cx="6644640" cy="554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AWW maintains and views Reports/Registers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4640" y="11430"/>
            <a:ext cx="2499360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 smtClean="0">
                <a:solidFill>
                  <a:prstClr val="black"/>
                </a:solidFill>
              </a:rPr>
              <a:t>ANM </a:t>
            </a:r>
            <a:r>
              <a:rPr lang="en-US" sz="1600" dirty="0">
                <a:solidFill>
                  <a:prstClr val="black"/>
                </a:solidFill>
              </a:rPr>
              <a:t>Console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ANM Dashboard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920" y="758226"/>
            <a:ext cx="5486400" cy="191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Details of Beneficiaries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Immunization details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Health Checkup registers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Birth /Death Registers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Trainings to AWW, ASHA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Team Huddle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Medication ,Vitamins , instruments inventory Management</a:t>
            </a:r>
          </a:p>
          <a:p>
            <a:pPr defTabSz="752405"/>
            <a:endParaRPr lang="en-US" sz="148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022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157932" y="1291590"/>
            <a:ext cx="649224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52405"/>
            <a:r>
              <a:rPr lang="en-US" sz="2640" dirty="0">
                <a:solidFill>
                  <a:prstClr val="white">
                    <a:lumMod val="50000"/>
                  </a:prst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Medical Officer/Consultant/Specialist</a:t>
            </a:r>
          </a:p>
          <a:p>
            <a:pPr defTabSz="752405"/>
            <a:endParaRPr lang="en-US" sz="2400" b="1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04"/>
          <a:stretch/>
        </p:blipFill>
        <p:spPr>
          <a:xfrm>
            <a:off x="0" y="-12882"/>
            <a:ext cx="9144000" cy="6997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6720" y="1022067"/>
            <a:ext cx="1615440" cy="1603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720" y="1022067"/>
            <a:ext cx="1615440" cy="1603691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204896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"/>
            <a:ext cx="6644640" cy="5120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MO/Consultant records, views the diagnosis , treatment and trends of beneficiaries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4640" y="11430"/>
            <a:ext cx="2499360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MO/Consultant Console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MO/Consultant Console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962322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My Patients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657776" y="982927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 smtClean="0">
                <a:solidFill>
                  <a:prstClr val="white"/>
                </a:solidFill>
              </a:rPr>
              <a:t>Care Plan Management</a:t>
            </a:r>
            <a:endParaRPr lang="en-US" sz="1440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8170" y="2252083"/>
            <a:ext cx="171831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Treatment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59380" y="2223590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SMS/Chats/Emails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09160" y="941286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Health Status </a:t>
            </a:r>
            <a:r>
              <a:rPr lang="en-US" sz="1440" dirty="0" smtClean="0">
                <a:solidFill>
                  <a:prstClr val="white"/>
                </a:solidFill>
              </a:rPr>
              <a:t>Tracking</a:t>
            </a:r>
            <a:endParaRPr lang="en-US" sz="1440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3403339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Dashboard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09160" y="2223590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My Calendar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57776" y="3403339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 smtClean="0">
                <a:solidFill>
                  <a:prstClr val="white"/>
                </a:solidFill>
              </a:rPr>
              <a:t>Referrals</a:t>
            </a:r>
            <a:endParaRPr lang="en-US" sz="144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938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"/>
            <a:ext cx="6644640" cy="5120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2879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Consultant/MO views all the information which includes Demographics, Conditions, Current Medications, assessments completed, etc.</a:t>
            </a:r>
          </a:p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She can also view the ‘Care Plan Goals’ and ‘Appointments’ created for her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4640" y="11430"/>
            <a:ext cx="2499360" cy="42672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 smtClean="0">
                <a:solidFill>
                  <a:prstClr val="black"/>
                </a:solidFill>
              </a:rPr>
              <a:t>MO/Consultant Console</a:t>
            </a:r>
            <a:endParaRPr lang="en-US" sz="160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1030"/>
            <a:ext cx="5327374" cy="40843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1430"/>
            <a:ext cx="6644640" cy="4267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Medication Reconciliation of My Patients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865120" y="621030"/>
            <a:ext cx="112776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228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"/>
            <a:ext cx="6644640" cy="5120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Consultant/MO views all the Program level, Patient level  compliances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639827" y="11430"/>
            <a:ext cx="2499360" cy="42672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 smtClean="0">
                <a:solidFill>
                  <a:prstClr val="black"/>
                </a:solidFill>
              </a:rPr>
              <a:t>MO/Consultant Console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1430"/>
            <a:ext cx="6644640" cy="4267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Compliances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865120" y="621030"/>
            <a:ext cx="112776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06" y="854095"/>
            <a:ext cx="5955029" cy="343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803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"/>
            <a:ext cx="6644640" cy="5120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 defTabSz="752405"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Consultant/MO views all the information which includes Demographics, Conditions, Current Medications, BP, Hb, Glucose level monitoring, </a:t>
            </a:r>
            <a:r>
              <a:rPr lang="en-US" sz="1440" dirty="0">
                <a:solidFill>
                  <a:prstClr val="black"/>
                </a:solidFill>
              </a:rPr>
              <a:t>BMI, HbA1C </a:t>
            </a: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etc..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4640" y="11430"/>
            <a:ext cx="2499360" cy="42672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 smtClean="0">
                <a:solidFill>
                  <a:prstClr val="black"/>
                </a:solidFill>
              </a:rPr>
              <a:t>MO/Consultant Console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1430"/>
            <a:ext cx="6644640" cy="4267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BP  Trends Monitoring of Patients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865120" y="621030"/>
            <a:ext cx="112776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08710"/>
            <a:ext cx="6096000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21218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415290"/>
            <a:ext cx="6644640" cy="554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MO/Consultant views Dashboard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4640" y="11430"/>
            <a:ext cx="2499360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MO/Consultant Console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MO/Consultant  Dashboard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920" y="758226"/>
            <a:ext cx="5974080" cy="2825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% of Enrolled Beneficiaries – Age wise, diagnosis wise 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List of Patients crossing normal ranges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% drop outs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Performance/ Health Status of Beneficiaries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Missed records- Immunization, Medications, Check ups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MTP trends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High risk patients 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Referral cases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Birth Records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Death Records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Delivery Records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endParaRPr lang="en-US" sz="148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8916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157932" y="1291590"/>
            <a:ext cx="649224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52405"/>
            <a:r>
              <a:rPr lang="en-US" sz="2640" dirty="0">
                <a:solidFill>
                  <a:prstClr val="white">
                    <a:lumMod val="50000"/>
                  </a:prst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Patient – Pregnant Women &amp; Child</a:t>
            </a:r>
          </a:p>
          <a:p>
            <a:pPr algn="ctr" defTabSz="752405"/>
            <a:endParaRPr lang="en-US" sz="2640" dirty="0">
              <a:solidFill>
                <a:prstClr val="white">
                  <a:lumMod val="50000"/>
                </a:prst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04"/>
          <a:stretch/>
        </p:blipFill>
        <p:spPr>
          <a:xfrm>
            <a:off x="0" y="-12882"/>
            <a:ext cx="9144000" cy="6997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6720" y="1022067"/>
            <a:ext cx="1615440" cy="1603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720" y="1022066"/>
            <a:ext cx="1615440" cy="159406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629887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"/>
            <a:ext cx="6644640" cy="5120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5055"/>
            <a:ext cx="23164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752405">
              <a:spcAft>
                <a:spcPts val="48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Patient Logs into HealthMon App</a:t>
            </a:r>
          </a:p>
        </p:txBody>
      </p:sp>
      <p:sp>
        <p:nvSpPr>
          <p:cNvPr id="2" name="Rectangle 1"/>
          <p:cNvSpPr/>
          <p:nvPr/>
        </p:nvSpPr>
        <p:spPr>
          <a:xfrm>
            <a:off x="6644640" y="11430"/>
            <a:ext cx="2499360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Patient</a:t>
            </a:r>
            <a:r>
              <a:rPr lang="en-US" sz="1600" b="1" dirty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Console</a:t>
            </a:r>
          </a:p>
        </p:txBody>
      </p:sp>
      <p:sp>
        <p:nvSpPr>
          <p:cNvPr id="9" name="Rectangle 8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Patient Console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8640" y="2317607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Alerts/SMS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04360" y="1050759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Education Links Audio, Video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8160" y="1015121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My Tasks/Calendar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61260" y="1050759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My Care Plan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491740" y="2304628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My Health Reports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2925" y="3486150"/>
            <a:ext cx="165735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Help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453890" y="2300870"/>
            <a:ext cx="165735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 smtClean="0">
                <a:solidFill>
                  <a:prstClr val="white"/>
                </a:solidFill>
              </a:rPr>
              <a:t>Feedback</a:t>
            </a:r>
            <a:endParaRPr lang="en-US" sz="144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484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"/>
            <a:ext cx="6644640" cy="5120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167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Patient records, views her own Tasks </a:t>
            </a:r>
          </a:p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Views Documents, Videos</a:t>
            </a:r>
          </a:p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Views/Receives Alerts , Text &amp; voice Messages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4640" y="11430"/>
            <a:ext cx="2499360" cy="444516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Patient Console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439" y="-1254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Patient View – Tasks (Kick Count of Baby)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92" y="864870"/>
            <a:ext cx="2265246" cy="36810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56403" y="2075750"/>
            <a:ext cx="950482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" tIns="18288" rIns="36576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52405"/>
            <a:r>
              <a:rPr lang="en-US" sz="960" dirty="0">
                <a:solidFill>
                  <a:prstClr val="black"/>
                </a:solidFill>
              </a:rPr>
              <a:t>Start Kick Count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71092" y="2082960"/>
            <a:ext cx="772402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" tIns="18288" rIns="36576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52405"/>
            <a:r>
              <a:rPr lang="en-US" sz="960" dirty="0">
                <a:solidFill>
                  <a:prstClr val="black"/>
                </a:solidFill>
              </a:rPr>
              <a:t>Alerts/Reminders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61248" y="2484990"/>
            <a:ext cx="782246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" tIns="18288" rIns="36576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52405"/>
            <a:r>
              <a:rPr lang="en-US" sz="960" dirty="0">
                <a:solidFill>
                  <a:prstClr val="black"/>
                </a:solidFill>
              </a:rPr>
              <a:t>Trends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40547" y="2489208"/>
            <a:ext cx="932659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" tIns="18288" rIns="36576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52405"/>
            <a:r>
              <a:rPr lang="en-US" sz="960" dirty="0">
                <a:solidFill>
                  <a:prstClr val="black"/>
                </a:solidFill>
              </a:rPr>
              <a:t>My Care Plan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214" y="1443990"/>
            <a:ext cx="411480" cy="5791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81555" y="1431273"/>
            <a:ext cx="1508760" cy="3657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" tIns="18288" rIns="36576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52405"/>
            <a:r>
              <a:rPr lang="en-US" sz="1120" dirty="0">
                <a:solidFill>
                  <a:prstClr val="black"/>
                </a:solidFill>
              </a:rPr>
              <a:t>Laxmi Shejul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3302693"/>
            <a:ext cx="555244" cy="55524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754985" y="2858642"/>
            <a:ext cx="932659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" tIns="18288" rIns="36576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52405"/>
            <a:r>
              <a:rPr lang="en-US" sz="960" dirty="0">
                <a:solidFill>
                  <a:prstClr val="black"/>
                </a:solidFill>
              </a:rPr>
              <a:t>Help</a:t>
            </a:r>
          </a:p>
        </p:txBody>
      </p:sp>
    </p:spTree>
    <p:extLst>
      <p:ext uri="{BB962C8B-B14F-4D97-AF65-F5344CB8AC3E}">
        <p14:creationId xmlns:p14="http://schemas.microsoft.com/office/powerpoint/2010/main" val="4074093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716293" y="1125713"/>
            <a:ext cx="1937352" cy="986699"/>
            <a:chOff x="671669" y="209430"/>
            <a:chExt cx="3600007" cy="986699"/>
          </a:xfrm>
        </p:grpSpPr>
        <p:sp>
          <p:nvSpPr>
            <p:cNvPr id="4" name="Rectangle 3"/>
            <p:cNvSpPr/>
            <p:nvPr/>
          </p:nvSpPr>
          <p:spPr>
            <a:xfrm>
              <a:off x="671669" y="209430"/>
              <a:ext cx="3600007" cy="986699"/>
            </a:xfrm>
            <a:prstGeom prst="rect">
              <a:avLst/>
            </a:pr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Rectangle 4"/>
            <p:cNvSpPr/>
            <p:nvPr/>
          </p:nvSpPr>
          <p:spPr>
            <a:xfrm>
              <a:off x="671669" y="209430"/>
              <a:ext cx="3430826" cy="9866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5442" tIns="76200" rIns="76200" bIns="76200" numCol="1" spcCol="1270" anchor="ctr" anchorCtr="0">
              <a:noAutofit/>
            </a:bodyPr>
            <a:lstStyle/>
            <a:p>
              <a:pPr algn="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>
                  <a:solidFill>
                    <a:schemeClr val="tx1"/>
                  </a:solidFill>
                  <a:latin typeface="Arial Rounded MT Bold" panose="020F0704030504030204" pitchFamily="34" charset="0"/>
                  <a:ea typeface="ＭＳ Ｐゴシック" pitchFamily="-112" charset="-128"/>
                  <a:cs typeface="ＭＳ Ｐゴシック" pitchFamily="-112" charset="-128"/>
                  <a:hlinkMouseOver r:id="rId2" action="ppaction://hlinksldjump"/>
                </a:rPr>
                <a:t>ASHA/AWW</a:t>
              </a:r>
              <a:endParaRPr lang="en-US" sz="2000" dirty="0">
                <a:solidFill>
                  <a:schemeClr val="tx1"/>
                </a:solidFill>
                <a:latin typeface="Arial Rounded MT Bold" panose="020F0704030504030204" pitchFamily="34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3810000" y="1186046"/>
            <a:ext cx="804067" cy="86250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7" name="Group 6"/>
          <p:cNvGrpSpPr/>
          <p:nvPr/>
        </p:nvGrpSpPr>
        <p:grpSpPr>
          <a:xfrm>
            <a:off x="6455659" y="1123950"/>
            <a:ext cx="2231031" cy="1038174"/>
            <a:chOff x="5420980" y="65733"/>
            <a:chExt cx="3357463" cy="1336774"/>
          </a:xfrm>
        </p:grpSpPr>
        <p:sp>
          <p:nvSpPr>
            <p:cNvPr id="8" name="Rectangle 7"/>
            <p:cNvSpPr/>
            <p:nvPr/>
          </p:nvSpPr>
          <p:spPr>
            <a:xfrm>
              <a:off x="5420980" y="65733"/>
              <a:ext cx="3357463" cy="1336774"/>
            </a:xfrm>
            <a:prstGeom prst="rect">
              <a:avLst/>
            </a:pr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Rectangle 8"/>
            <p:cNvSpPr/>
            <p:nvPr/>
          </p:nvSpPr>
          <p:spPr>
            <a:xfrm>
              <a:off x="5420980" y="65733"/>
              <a:ext cx="3357463" cy="13367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5442" tIns="76200" rIns="76200" bIns="76200" numCol="1" spcCol="1270" anchor="ctr" anchorCtr="0">
              <a:noAutofit/>
            </a:bodyPr>
            <a:lstStyle/>
            <a:p>
              <a:pPr lvl="0" algn="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0" kern="1200" dirty="0" smtClean="0">
                  <a:solidFill>
                    <a:schemeClr val="tx1"/>
                  </a:solidFill>
                  <a:latin typeface="Arial Rounded MT Bold" panose="020F0704030504030204" pitchFamily="34" charset="0"/>
                  <a:ea typeface="ＭＳ Ｐゴシック" pitchFamily="-112" charset="-128"/>
                  <a:cs typeface="ＭＳ Ｐゴシック" pitchFamily="-112" charset="-128"/>
                  <a:hlinkMouseOver r:id="rId4" action="ppaction://hlinksldjump"/>
                </a:rPr>
                <a:t>ANM</a:t>
              </a:r>
              <a:endParaRPr lang="en-US" sz="2000" b="0" kern="1200" dirty="0" smtClean="0">
                <a:solidFill>
                  <a:schemeClr val="tx1"/>
                </a:solidFill>
                <a:latin typeface="Arial Rounded MT Bold" panose="020F0704030504030204" pitchFamily="34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6455659" y="1200150"/>
            <a:ext cx="935741" cy="863769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Group 10"/>
          <p:cNvGrpSpPr/>
          <p:nvPr/>
        </p:nvGrpSpPr>
        <p:grpSpPr>
          <a:xfrm>
            <a:off x="533796" y="997898"/>
            <a:ext cx="2380482" cy="1173179"/>
            <a:chOff x="5355559" y="2935283"/>
            <a:chExt cx="3454209" cy="1420504"/>
          </a:xfrm>
        </p:grpSpPr>
        <p:sp>
          <p:nvSpPr>
            <p:cNvPr id="12" name="Rectangle 11"/>
            <p:cNvSpPr/>
            <p:nvPr/>
          </p:nvSpPr>
          <p:spPr>
            <a:xfrm>
              <a:off x="5355559" y="2935283"/>
              <a:ext cx="3454209" cy="1336774"/>
            </a:xfrm>
            <a:prstGeom prst="rect">
              <a:avLst/>
            </a:pr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5385595" y="3019013"/>
              <a:ext cx="3347538" cy="13367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5442" tIns="76200" rIns="76200" bIns="76200" numCol="1" spcCol="1270" anchor="ctr" anchorCtr="0">
              <a:noAutofit/>
            </a:bodyPr>
            <a:lstStyle/>
            <a:p>
              <a:pPr lvl="0" algn="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0" kern="1200" dirty="0" smtClean="0">
                  <a:solidFill>
                    <a:schemeClr val="accent1"/>
                  </a:solidFill>
                  <a:latin typeface="Arial Rounded MT Bold" panose="020F0704030504030204" pitchFamily="34" charset="0"/>
                  <a:ea typeface="ＭＳ Ｐゴシック" pitchFamily="-112" charset="-128"/>
                  <a:cs typeface="ＭＳ Ｐゴシック" pitchFamily="-112" charset="-128"/>
                </a:rPr>
                <a:t>Patient</a:t>
              </a:r>
            </a:p>
            <a:p>
              <a:pPr lvl="0" algn="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b="0" kern="1200" dirty="0" smtClean="0">
                  <a:solidFill>
                    <a:schemeClr val="accent1"/>
                  </a:solidFill>
                  <a:latin typeface="Arial Rounded MT Bold" panose="020F0704030504030204" pitchFamily="34" charset="0"/>
                  <a:ea typeface="ＭＳ Ｐゴシック" pitchFamily="-112" charset="-128"/>
                  <a:cs typeface="ＭＳ Ｐゴシック" pitchFamily="-112" charset="-128"/>
                </a:rPr>
                <a:t>Mother &amp; Child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685800" y="1123950"/>
            <a:ext cx="935741" cy="949235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" name="Group 14"/>
          <p:cNvGrpSpPr/>
          <p:nvPr/>
        </p:nvGrpSpPr>
        <p:grpSpPr>
          <a:xfrm>
            <a:off x="6455659" y="3250068"/>
            <a:ext cx="2612141" cy="1081764"/>
            <a:chOff x="685819" y="1680705"/>
            <a:chExt cx="3645864" cy="949216"/>
          </a:xfrm>
        </p:grpSpPr>
        <p:sp>
          <p:nvSpPr>
            <p:cNvPr id="16" name="Rectangle 15"/>
            <p:cNvSpPr/>
            <p:nvPr/>
          </p:nvSpPr>
          <p:spPr>
            <a:xfrm>
              <a:off x="685819" y="1680705"/>
              <a:ext cx="3645864" cy="949216"/>
            </a:xfrm>
            <a:prstGeom prst="rect">
              <a:avLst/>
            </a:pr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Rectangle 16"/>
            <p:cNvSpPr/>
            <p:nvPr/>
          </p:nvSpPr>
          <p:spPr>
            <a:xfrm>
              <a:off x="685819" y="1680705"/>
              <a:ext cx="3645864" cy="9492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5442" tIns="76200" rIns="76200" bIns="76200" numCol="1" spcCol="1270" anchor="ctr" anchorCtr="0">
              <a:noAutofit/>
            </a:bodyPr>
            <a:lstStyle/>
            <a:p>
              <a:pPr lvl="0" algn="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>
                  <a:solidFill>
                    <a:schemeClr val="accent1"/>
                  </a:solidFill>
                  <a:latin typeface="Arial Rounded MT Bold" panose="020F0704030504030204" pitchFamily="34" charset="0"/>
                  <a:ea typeface="ＭＳ Ｐゴシック" pitchFamily="-112" charset="-128"/>
                  <a:cs typeface="ＭＳ Ｐゴシック" pitchFamily="-112" charset="-128"/>
                </a:rPr>
                <a:t>MO/</a:t>
              </a:r>
              <a:r>
                <a:rPr lang="en-US" b="0" kern="1200" dirty="0" smtClean="0">
                  <a:solidFill>
                    <a:schemeClr val="accent1"/>
                  </a:solidFill>
                  <a:latin typeface="Arial Rounded MT Bold" panose="020F0704030504030204" pitchFamily="34" charset="0"/>
                  <a:ea typeface="ＭＳ Ｐゴシック" pitchFamily="-112" charset="-128"/>
                  <a:cs typeface="ＭＳ Ｐゴシック" pitchFamily="-112" charset="-128"/>
                </a:rPr>
                <a:t>Specialist Console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6533424" y="3307705"/>
            <a:ext cx="935741" cy="902326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9" name="Group 18"/>
          <p:cNvGrpSpPr/>
          <p:nvPr/>
        </p:nvGrpSpPr>
        <p:grpSpPr>
          <a:xfrm>
            <a:off x="3716293" y="3242654"/>
            <a:ext cx="2166685" cy="1096593"/>
            <a:chOff x="5386311" y="1555493"/>
            <a:chExt cx="3292399" cy="1336774"/>
          </a:xfrm>
        </p:grpSpPr>
        <p:sp>
          <p:nvSpPr>
            <p:cNvPr id="20" name="Rectangle 19"/>
            <p:cNvSpPr/>
            <p:nvPr/>
          </p:nvSpPr>
          <p:spPr>
            <a:xfrm>
              <a:off x="5386311" y="1555493"/>
              <a:ext cx="3292399" cy="1336774"/>
            </a:xfrm>
            <a:prstGeom prst="rect">
              <a:avLst/>
            </a:pr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ectangle 20">
              <a:hlinkHover r:id="rId8" action="ppaction://hlinksldjump"/>
            </p:cNvPr>
            <p:cNvSpPr/>
            <p:nvPr/>
          </p:nvSpPr>
          <p:spPr>
            <a:xfrm>
              <a:off x="5386311" y="1555493"/>
              <a:ext cx="3292399" cy="13367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5442" tIns="76200" rIns="76200" bIns="76200" numCol="1" spcCol="1270" anchor="ctr" anchorCtr="0">
              <a:noAutofit/>
            </a:bodyPr>
            <a:lstStyle/>
            <a:p>
              <a:pPr lvl="0" algn="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0" kern="1200" dirty="0" smtClean="0">
                  <a:solidFill>
                    <a:schemeClr val="accent1"/>
                  </a:solidFill>
                  <a:latin typeface="Arial Rounded MT Bold" panose="020F0704030504030204" pitchFamily="34" charset="0"/>
                  <a:ea typeface="ＭＳ Ｐゴシック" pitchFamily="-112" charset="-128"/>
                  <a:cs typeface="ＭＳ Ｐゴシック" pitchFamily="-112" charset="-128"/>
                </a:rPr>
                <a:t>Health Officer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3788659" y="3298915"/>
            <a:ext cx="935741" cy="949235"/>
          </a:xfrm>
          <a:prstGeom prst="rect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3" name="Group 22"/>
          <p:cNvGrpSpPr/>
          <p:nvPr/>
        </p:nvGrpSpPr>
        <p:grpSpPr>
          <a:xfrm>
            <a:off x="677245" y="3286656"/>
            <a:ext cx="1989755" cy="1008588"/>
            <a:chOff x="838201" y="3195053"/>
            <a:chExt cx="3432664" cy="949229"/>
          </a:xfrm>
        </p:grpSpPr>
        <p:sp>
          <p:nvSpPr>
            <p:cNvPr id="24" name="Rectangle 23"/>
            <p:cNvSpPr/>
            <p:nvPr/>
          </p:nvSpPr>
          <p:spPr>
            <a:xfrm>
              <a:off x="838201" y="3195053"/>
              <a:ext cx="3432664" cy="949229"/>
            </a:xfrm>
            <a:prstGeom prst="rect">
              <a:avLst/>
            </a:pr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838201" y="3195053"/>
              <a:ext cx="3432664" cy="9492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5442" tIns="76200" rIns="76200" bIns="76200" numCol="1" spcCol="1270" anchor="ctr" anchorCtr="0">
              <a:noAutofit/>
            </a:bodyPr>
            <a:lstStyle/>
            <a:p>
              <a:pPr lvl="0" algn="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0" kern="1200" dirty="0" smtClean="0">
                  <a:solidFill>
                    <a:schemeClr val="tx1"/>
                  </a:solidFill>
                  <a:latin typeface="Arial Rounded MT Bold" panose="020F0704030504030204" pitchFamily="34" charset="0"/>
                  <a:ea typeface="ＭＳ Ｐゴシック" pitchFamily="-112" charset="-128"/>
                  <a:cs typeface="ＭＳ Ｐゴシック" pitchFamily="-112" charset="-128"/>
                  <a:hlinkMouseOver r:id="rId10" action="ppaction://hlinksldjump"/>
                </a:rPr>
                <a:t>Admin Console</a:t>
              </a:r>
              <a:endParaRPr lang="en-US" sz="2000" b="0" kern="1200" dirty="0" smtClean="0">
                <a:solidFill>
                  <a:schemeClr val="tx1"/>
                </a:solidFill>
                <a:latin typeface="Arial Rounded MT Bold" panose="020F0704030504030204" pitchFamily="34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762000" y="3333750"/>
            <a:ext cx="616131" cy="863769"/>
          </a:xfrm>
          <a:prstGeom prst="rect">
            <a:avLst/>
          </a:prstGeom>
          <a:blipFill rotWithShape="1">
            <a:blip r:embed="rId11"/>
            <a:stretch>
              <a:fillRect/>
            </a:stretch>
          </a:blip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Title 1"/>
          <p:cNvSpPr txBox="1">
            <a:spLocks/>
          </p:cNvSpPr>
          <p:nvPr/>
        </p:nvSpPr>
        <p:spPr bwMode="auto">
          <a:xfrm>
            <a:off x="0" y="-1990"/>
            <a:ext cx="8382000" cy="697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defTabSz="609585" fontAlgn="base">
              <a:spcBef>
                <a:spcPct val="0"/>
              </a:spcBef>
              <a:spcAft>
                <a:spcPct val="0"/>
              </a:spcAft>
              <a:defRPr sz="2800" b="0">
                <a:solidFill>
                  <a:srgbClr val="F37021"/>
                </a:solidFill>
                <a:latin typeface="Arial Rounded MT Bold" panose="020F0704030504030204" pitchFamily="34" charset="0"/>
                <a:ea typeface="ＭＳ Ｐゴシック" pitchFamily="-112" charset="-128"/>
                <a:cs typeface="ＭＳ Ｐゴシック" pitchFamily="-112" charset="-128"/>
              </a:defRPr>
            </a:lvl1pPr>
            <a:lvl2pPr defTabSz="609585" fontAlgn="base">
              <a:spcBef>
                <a:spcPct val="0"/>
              </a:spcBef>
              <a:spcAft>
                <a:spcPct val="0"/>
              </a:spcAft>
              <a:defRPr sz="3733" b="1">
                <a:solidFill>
                  <a:srgbClr val="006899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defTabSz="609585" fontAlgn="base">
              <a:spcBef>
                <a:spcPct val="0"/>
              </a:spcBef>
              <a:spcAft>
                <a:spcPct val="0"/>
              </a:spcAft>
              <a:defRPr sz="3733" b="1">
                <a:solidFill>
                  <a:srgbClr val="006899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defTabSz="609585" fontAlgn="base">
              <a:spcBef>
                <a:spcPct val="0"/>
              </a:spcBef>
              <a:spcAft>
                <a:spcPct val="0"/>
              </a:spcAft>
              <a:defRPr sz="3733" b="1">
                <a:solidFill>
                  <a:srgbClr val="006899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defTabSz="609585" fontAlgn="base">
              <a:spcBef>
                <a:spcPct val="0"/>
              </a:spcBef>
              <a:spcAft>
                <a:spcPct val="0"/>
              </a:spcAft>
              <a:defRPr sz="3733" b="1">
                <a:solidFill>
                  <a:srgbClr val="006899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609585" defTabSz="609585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899"/>
                </a:solidFill>
                <a:latin typeface="Verdana" pitchFamily="-112" charset="0"/>
                <a:ea typeface="ＭＳ Ｐゴシック" pitchFamily="-112" charset="-128"/>
              </a:defRPr>
            </a:lvl6pPr>
            <a:lvl7pPr marL="1219170" defTabSz="609585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899"/>
                </a:solidFill>
                <a:latin typeface="Verdana" pitchFamily="-112" charset="0"/>
                <a:ea typeface="ＭＳ Ｐゴシック" pitchFamily="-112" charset="-128"/>
              </a:defRPr>
            </a:lvl7pPr>
            <a:lvl8pPr marL="1828754" defTabSz="609585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899"/>
                </a:solidFill>
                <a:latin typeface="Verdana" pitchFamily="-112" charset="0"/>
                <a:ea typeface="ＭＳ Ｐゴシック" pitchFamily="-112" charset="-128"/>
              </a:defRPr>
            </a:lvl8pPr>
            <a:lvl9pPr marL="2438339" defTabSz="609585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899"/>
                </a:solidFill>
                <a:latin typeface="Verdana" pitchFamily="-112" charset="0"/>
                <a:ea typeface="ＭＳ Ｐゴシック" pitchFamily="-112" charset="-128"/>
              </a:defRPr>
            </a:lvl9pPr>
          </a:lstStyle>
          <a:p>
            <a:pPr algn="ctr"/>
            <a:r>
              <a:rPr lang="en-US" sz="2000" u="sng" dirty="0" smtClean="0"/>
              <a:t>HealthMon : Stake Holders / Actors</a:t>
            </a:r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135860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"/>
            <a:ext cx="6644640" cy="5120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Patient gets alerts/</a:t>
            </a:r>
            <a:r>
              <a:rPr lang="en-US" sz="1440" dirty="0" err="1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sms</a:t>
            </a: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case of any discrepancy found or follow up  or if any new education link is made available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4640" y="11430"/>
            <a:ext cx="2499360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Patient Console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-4813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Patient View Notification/SMS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402080" y="773430"/>
            <a:ext cx="2636520" cy="4084320"/>
            <a:chOff x="602412" y="0"/>
            <a:chExt cx="7001663" cy="13716001"/>
          </a:xfrm>
        </p:grpSpPr>
        <p:pic>
          <p:nvPicPr>
            <p:cNvPr id="14" name="04a-missed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02412" y="0"/>
              <a:ext cx="7001663" cy="137160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201" y="1852245"/>
              <a:ext cx="5655022" cy="10058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9194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415290"/>
            <a:ext cx="6644640" cy="554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 dirty="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MO/Consultant views Dashboard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75834" y="1474470"/>
            <a:ext cx="4267200" cy="13809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Sample Mockups </a:t>
            </a:r>
          </a:p>
        </p:txBody>
      </p:sp>
    </p:spTree>
    <p:extLst>
      <p:ext uri="{BB962C8B-B14F-4D97-AF65-F5344CB8AC3E}">
        <p14:creationId xmlns:p14="http://schemas.microsoft.com/office/powerpoint/2010/main" val="9306492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415290"/>
            <a:ext cx="6644640" cy="554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Stake holders logs into </a:t>
            </a:r>
            <a:r>
              <a:rPr lang="en-US" sz="1440" dirty="0" err="1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HelathMon</a:t>
            </a: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App</a:t>
            </a:r>
          </a:p>
        </p:txBody>
      </p:sp>
      <p:sp>
        <p:nvSpPr>
          <p:cNvPr id="6" name="Rectangle 5"/>
          <p:cNvSpPr/>
          <p:nvPr/>
        </p:nvSpPr>
        <p:spPr>
          <a:xfrm>
            <a:off x="6619810" y="0"/>
            <a:ext cx="2499360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Login  Screen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Login Screen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" y="1016704"/>
            <a:ext cx="5181600" cy="3794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1040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"/>
            <a:ext cx="6644640" cy="5120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-45720"/>
            <a:ext cx="249936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2405">
              <a:spcAft>
                <a:spcPts val="960"/>
              </a:spcAft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Stakeholders views the list of patients enrolled in the program and assigned to him.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4640" y="11430"/>
            <a:ext cx="2499360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Enrolled Patients Screen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05" y="1017270"/>
            <a:ext cx="547843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Patient List and Search</a:t>
            </a:r>
          </a:p>
        </p:txBody>
      </p:sp>
    </p:spTree>
    <p:extLst>
      <p:ext uri="{BB962C8B-B14F-4D97-AF65-F5344CB8AC3E}">
        <p14:creationId xmlns:p14="http://schemas.microsoft.com/office/powerpoint/2010/main" val="20952271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415290"/>
            <a:ext cx="6644640" cy="554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736080" y="519013"/>
            <a:ext cx="2499360" cy="4562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752405"/>
            <a:r>
              <a:rPr lang="en-US" sz="1480" dirty="0">
                <a:solidFill>
                  <a:prstClr val="black"/>
                </a:solidFill>
              </a:rPr>
              <a:t>Stake holder records &amp; views  Patient details in the App Demographics , Vitals, Diagnosis, Treatment 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644640" y="11430"/>
            <a:ext cx="2499360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Patient Details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Patient Details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" y="1028152"/>
            <a:ext cx="5364480" cy="390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7630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415290"/>
            <a:ext cx="6644640" cy="554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626587"/>
            <a:ext cx="231648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2405">
              <a:spcAft>
                <a:spcPts val="960"/>
              </a:spcAft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Stake holder captures Vitals with the help of medical devices into App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4640" y="11430"/>
            <a:ext cx="2499360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Vitals Recording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Vitals Recording – POC Device Integration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840" y="908872"/>
            <a:ext cx="3870960" cy="374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72" y="977452"/>
            <a:ext cx="2086449" cy="361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11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1430"/>
            <a:ext cx="2743200" cy="5120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1430"/>
            <a:ext cx="6639213" cy="50745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33" y="2797052"/>
            <a:ext cx="9713760" cy="210312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 dirty="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8297" y="3364230"/>
            <a:ext cx="3077958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52405"/>
            <a:r>
              <a:rPr lang="en-US" sz="4600" b="1" dirty="0">
                <a:solidFill>
                  <a:srgbClr val="1F497D">
                    <a:lumMod val="7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Thank You</a:t>
            </a:r>
            <a:endParaRPr lang="en-US" sz="6640" b="1" dirty="0">
              <a:solidFill>
                <a:srgbClr val="1F497D">
                  <a:lumMod val="75000"/>
                </a:srgb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3299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sosceles Triangle 19"/>
          <p:cNvSpPr/>
          <p:nvPr/>
        </p:nvSpPr>
        <p:spPr>
          <a:xfrm>
            <a:off x="1135962" y="493619"/>
            <a:ext cx="6407838" cy="4287930"/>
          </a:xfrm>
          <a:prstGeom prst="triangle">
            <a:avLst>
              <a:gd name="adj" fmla="val 49198"/>
            </a:avLst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98" y="84506"/>
            <a:ext cx="8490291" cy="327074"/>
          </a:xfrm>
        </p:spPr>
        <p:txBody>
          <a:bodyPr>
            <a:noAutofit/>
          </a:bodyPr>
          <a:lstStyle/>
          <a:p>
            <a:pPr algn="ctr" defTabSz="609585"/>
            <a:r>
              <a:rPr lang="en-US" sz="2000" b="0" u="sng" dirty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Health Information Flow Structure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51067" y="1908339"/>
            <a:ext cx="1577627" cy="269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</a:rPr>
              <a:t>Civil/District Hospital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34981" y="2657959"/>
            <a:ext cx="2209800" cy="2900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</a:rPr>
              <a:t>Rural </a:t>
            </a:r>
            <a:r>
              <a:rPr lang="en-US" sz="1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Hospital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00123" y="3502036"/>
            <a:ext cx="2614539" cy="3347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</a:rPr>
              <a:t>PHC</a:t>
            </a:r>
          </a:p>
        </p:txBody>
      </p:sp>
      <p:sp>
        <p:nvSpPr>
          <p:cNvPr id="8" name="Oval 7"/>
          <p:cNvSpPr/>
          <p:nvPr/>
        </p:nvSpPr>
        <p:spPr>
          <a:xfrm>
            <a:off x="3877264" y="4324549"/>
            <a:ext cx="525276" cy="287545"/>
          </a:xfrm>
          <a:prstGeom prst="ellipse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alibri" panose="020F0502020204030204" pitchFamily="34" charset="0"/>
              </a:rPr>
              <a:t>SC</a:t>
            </a:r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541409" y="4335684"/>
            <a:ext cx="547849" cy="289553"/>
          </a:xfrm>
          <a:prstGeom prst="ellipse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alibri" panose="020F0502020204030204" pitchFamily="34" charset="0"/>
              </a:rPr>
              <a:t>SC</a:t>
            </a:r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228127" y="4310734"/>
            <a:ext cx="537337" cy="305241"/>
          </a:xfrm>
          <a:prstGeom prst="ellipse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alibri" panose="020F0502020204030204" pitchFamily="34" charset="0"/>
              </a:rPr>
              <a:t>SC</a:t>
            </a:r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223917" y="4310734"/>
            <a:ext cx="530997" cy="301360"/>
          </a:xfrm>
          <a:prstGeom prst="ellipse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alibri" panose="020F0502020204030204" pitchFamily="34" charset="0"/>
              </a:rPr>
              <a:t>SC</a:t>
            </a:r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566" y="1684390"/>
            <a:ext cx="25129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latin typeface="Calibri" panose="020F0502020204030204" pitchFamily="34" charset="0"/>
              </a:rPr>
              <a:t>Specialist, District Health Officer</a:t>
            </a:r>
            <a:endParaRPr lang="en-US" sz="1000" u="sng" dirty="0">
              <a:latin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7766" y="3990118"/>
            <a:ext cx="1448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 u="sng">
                <a:solidFill>
                  <a:schemeClr val="accent1"/>
                </a:solidFill>
              </a:defRPr>
            </a:lvl1pPr>
          </a:lstStyle>
          <a:p>
            <a:r>
              <a:rPr lang="en-US" b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ASHA,AWW</a:t>
            </a:r>
          </a:p>
          <a:p>
            <a:r>
              <a:rPr lang="en-US" b="0" u="none" dirty="0" smtClean="0">
                <a:solidFill>
                  <a:schemeClr val="tx1"/>
                </a:solidFill>
                <a:latin typeface="Calibri" panose="020F0502020204030204" pitchFamily="34" charset="0"/>
              </a:rPr>
              <a:t>1 HW : 1,000 population</a:t>
            </a:r>
            <a:endParaRPr lang="en-US" b="0" u="none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607" y="2637584"/>
            <a:ext cx="25129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 u="sng">
                <a:solidFill>
                  <a:schemeClr val="accent1"/>
                </a:solidFill>
              </a:defRPr>
            </a:lvl1pPr>
          </a:lstStyle>
          <a:p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</a:rPr>
              <a:t>Health Officer Block level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-6142" y="3436692"/>
            <a:ext cx="2512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 u="sng">
                <a:solidFill>
                  <a:schemeClr val="accent1"/>
                </a:solidFill>
              </a:defRPr>
            </a:lvl1pPr>
          </a:lstStyle>
          <a:p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</a:rPr>
              <a:t>MO/ANM, </a:t>
            </a:r>
            <a:r>
              <a:rPr lang="en-US" b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ASHA,AWW,MPW </a:t>
            </a:r>
          </a:p>
          <a:p>
            <a:r>
              <a:rPr lang="en-US" b="0" u="none" dirty="0" smtClean="0">
                <a:solidFill>
                  <a:schemeClr val="tx1"/>
                </a:solidFill>
                <a:latin typeface="Calibri" panose="020F0502020204030204" pitchFamily="34" charset="0"/>
              </a:rPr>
              <a:t>1 PHC : 1 ANM/MO</a:t>
            </a:r>
            <a:endParaRPr lang="en-US" b="0" u="none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580511" y="4310734"/>
            <a:ext cx="516692" cy="325640"/>
          </a:xfrm>
          <a:prstGeom prst="ellipse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alibri" panose="020F0502020204030204" pitchFamily="34" charset="0"/>
              </a:rPr>
              <a:t>SC</a:t>
            </a:r>
            <a:endParaRPr lang="en-US" sz="1000" dirty="0">
              <a:latin typeface="Calibri" panose="020F0502020204030204" pitchFamily="3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3000019" y="4038727"/>
            <a:ext cx="115351" cy="221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0"/>
          </p:cNvCxnSpPr>
          <p:nvPr/>
        </p:nvCxnSpPr>
        <p:spPr>
          <a:xfrm flipV="1">
            <a:off x="3489416" y="4052399"/>
            <a:ext cx="57853" cy="2583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4175347" y="4052399"/>
            <a:ext cx="2902" cy="221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238227" y="4045204"/>
            <a:ext cx="137946" cy="221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4708977" y="4053463"/>
            <a:ext cx="73781" cy="2518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4260977" y="2280384"/>
            <a:ext cx="2902" cy="221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4263879" y="3080087"/>
            <a:ext cx="2902" cy="221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19050" y="4187623"/>
            <a:ext cx="25129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 u="sng">
                <a:solidFill>
                  <a:schemeClr val="accent1"/>
                </a:solidFill>
              </a:defRPr>
            </a:lvl1pPr>
          </a:lstStyle>
          <a:p>
            <a:r>
              <a:rPr lang="en-US" b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Sub Center- 5,000 (population)</a:t>
            </a:r>
            <a:endParaRPr lang="en-US" b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157828" y="2837278"/>
            <a:ext cx="25129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 u="sng">
                <a:solidFill>
                  <a:schemeClr val="accent1"/>
                </a:solidFill>
              </a:defRPr>
            </a:lvl1pPr>
          </a:lstStyle>
          <a:p>
            <a:r>
              <a:rPr lang="en-US" b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1,00,000 population</a:t>
            </a:r>
            <a:endParaRPr lang="en-US" b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28718" y="3420600"/>
            <a:ext cx="25129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 u="sng">
                <a:solidFill>
                  <a:schemeClr val="accent1"/>
                </a:solidFill>
              </a:defRPr>
            </a:lvl1pPr>
          </a:lstStyle>
          <a:p>
            <a:r>
              <a:rPr lang="en-US" b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PHC : 20,000 - 30,000  (population)</a:t>
            </a:r>
            <a:endParaRPr lang="en-US" b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86600" y="2156600"/>
            <a:ext cx="25129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 u="sng">
                <a:solidFill>
                  <a:schemeClr val="accent1"/>
                </a:solidFill>
              </a:defRPr>
            </a:lvl1pPr>
          </a:lstStyle>
          <a:p>
            <a:r>
              <a:rPr lang="en-US" b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&gt; 1,00,000 population</a:t>
            </a:r>
            <a:endParaRPr lang="en-US" b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780859" y="1212834"/>
            <a:ext cx="1034474" cy="217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DHO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4257576" y="1573434"/>
            <a:ext cx="2902" cy="221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10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590550"/>
            <a:ext cx="8485187" cy="3998119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Maternal Health Care under  MCH/RCH Program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Child Health Care under  ICDS Program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6714" y="57151"/>
            <a:ext cx="7329487" cy="533399"/>
          </a:xfrm>
        </p:spPr>
        <p:txBody>
          <a:bodyPr/>
          <a:lstStyle/>
          <a:p>
            <a:pPr algn="ctr"/>
            <a:r>
              <a:rPr lang="en-US" sz="2000" b="0" u="sng" dirty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Use Cases </a:t>
            </a:r>
          </a:p>
        </p:txBody>
      </p:sp>
    </p:spTree>
    <p:extLst>
      <p:ext uri="{BB962C8B-B14F-4D97-AF65-F5344CB8AC3E}">
        <p14:creationId xmlns:p14="http://schemas.microsoft.com/office/powerpoint/2010/main" val="352730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87826" y="2265750"/>
            <a:ext cx="1209843" cy="75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Investigations conducted - data entered manually / auto captured in the system (device integration)</a:t>
            </a:r>
            <a:endParaRPr lang="en-US" sz="10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http://clipartist.info/www/TATARTIST.NET/N/netalloy_toy_mobile_phone_black_white_line_art_tattoo_tatoo-555px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6177343"/>
            <a:ext cx="347057" cy="3521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/>
          <p:cNvGrpSpPr/>
          <p:nvPr/>
        </p:nvGrpSpPr>
        <p:grpSpPr>
          <a:xfrm>
            <a:off x="0" y="5985651"/>
            <a:ext cx="9162256" cy="700899"/>
            <a:chOff x="-776540" y="1358987"/>
            <a:chExt cx="10021900" cy="5244012"/>
          </a:xfrm>
        </p:grpSpPr>
        <p:sp>
          <p:nvSpPr>
            <p:cNvPr id="8" name="Rectangle 7"/>
            <p:cNvSpPr/>
            <p:nvPr/>
          </p:nvSpPr>
          <p:spPr>
            <a:xfrm>
              <a:off x="-776540" y="1358987"/>
              <a:ext cx="10021900" cy="5244012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Rectangle 8"/>
            <p:cNvSpPr/>
            <p:nvPr/>
          </p:nvSpPr>
          <p:spPr>
            <a:xfrm>
              <a:off x="6165080" y="1358987"/>
              <a:ext cx="2900769" cy="5244012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0" marR="0" lvl="0" indent="0" defTabSz="7112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" name="Picture 9" descr="http://clipartist.info/www/TATARTIST.NET/N/netalloy_toy_mobile_phone_black_white_line_art_tattoo_tatoo-555px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5737451"/>
            <a:ext cx="392208" cy="43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://clipartist.info/www/TATARTIST.NET/N/netalloy_toy_mobile_phone_black_white_line_art_tattoo_tatoo-555px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5737451"/>
            <a:ext cx="392208" cy="4320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5080106" y="518044"/>
            <a:ext cx="1104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800" dirty="0" smtClean="0">
                <a:solidFill>
                  <a:schemeClr val="tx2"/>
                </a:solidFill>
                <a:latin typeface="Calibri"/>
              </a:rPr>
              <a:t>User consent taken User is enrolled </a:t>
            </a:r>
            <a:r>
              <a:rPr lang="en-US" sz="800" dirty="0">
                <a:solidFill>
                  <a:schemeClr val="tx2"/>
                </a:solidFill>
                <a:latin typeface="Calibri"/>
              </a:rPr>
              <a:t>by </a:t>
            </a: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ASHA into the appropriate program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3105110" y="784698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ight Arrow 13"/>
          <p:cNvSpPr/>
          <p:nvPr/>
        </p:nvSpPr>
        <p:spPr>
          <a:xfrm rot="5400000">
            <a:off x="7925828" y="1032363"/>
            <a:ext cx="243758" cy="144792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46457" y="2193609"/>
            <a:ext cx="1265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335"/>
            <a:r>
              <a:rPr lang="en-US" sz="800" dirty="0" smtClean="0">
                <a:solidFill>
                  <a:schemeClr val="tx2"/>
                </a:solidFill>
                <a:latin typeface="Calibri"/>
              </a:rPr>
              <a:t>User Information/appointment date displayed to ANM/MO along with appointment schedule and other details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7" y="370504"/>
            <a:ext cx="430303" cy="42916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970449" y="1434534"/>
            <a:ext cx="1021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800" dirty="0" smtClean="0">
                <a:solidFill>
                  <a:schemeClr val="tx2"/>
                </a:solidFill>
                <a:latin typeface="Calibri"/>
              </a:rPr>
              <a:t>ASHA / System captures  vitals with the help of device (device integration)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3288" y="2216875"/>
            <a:ext cx="1000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800" dirty="0" smtClean="0">
                <a:solidFill>
                  <a:schemeClr val="tx2"/>
                </a:solidFill>
                <a:latin typeface="Calibri"/>
              </a:rPr>
              <a:t>ASHA schedules appointment with PHC center for checkup via App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851376" y="2236899"/>
            <a:ext cx="940739" cy="619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3335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System suggests / generates Care Plan for the User </a:t>
            </a:r>
            <a:r>
              <a:rPr lang="en-US" sz="800" dirty="0">
                <a:solidFill>
                  <a:schemeClr val="tx2"/>
                </a:solidFill>
                <a:latin typeface="Calibri"/>
              </a:rPr>
              <a:t>	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168182" y="110948"/>
            <a:ext cx="7802267" cy="285093"/>
          </a:xfrm>
        </p:spPr>
        <p:txBody>
          <a:bodyPr/>
          <a:lstStyle/>
          <a:p>
            <a:pPr algn="ctr"/>
            <a:r>
              <a:rPr lang="en-US" sz="2000" b="0" u="sng" dirty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Maternal </a:t>
            </a:r>
            <a:r>
              <a:rPr lang="en-US" sz="2000" b="0" u="sng" dirty="0" smtClean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Health Care </a:t>
            </a:r>
            <a:endParaRPr lang="en-US" sz="2000" b="0" u="sng" dirty="0">
              <a:solidFill>
                <a:srgbClr val="F37021"/>
              </a:solidFill>
              <a:latin typeface="Arial Rounded MT Bold" panose="020F0704030504030204" pitchFamily="34" charset="0"/>
              <a:cs typeface="ＭＳ Ｐゴシック" pitchFamily="-112" charset="-12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736609" y="3156876"/>
            <a:ext cx="1085016" cy="75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Reminders </a:t>
            </a:r>
            <a:r>
              <a:rPr lang="en-US" sz="800" dirty="0">
                <a:solidFill>
                  <a:schemeClr val="tx2"/>
                </a:solidFill>
                <a:latin typeface="Calibri"/>
              </a:rPr>
              <a:t>sent to User for </a:t>
            </a: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medication , food </a:t>
            </a:r>
            <a:r>
              <a:rPr lang="en-US" sz="800" dirty="0">
                <a:solidFill>
                  <a:schemeClr val="tx2"/>
                </a:solidFill>
                <a:latin typeface="Calibri"/>
              </a:rPr>
              <a:t>intake </a:t>
            </a: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, </a:t>
            </a:r>
            <a:r>
              <a:rPr lang="en-US" sz="800" dirty="0">
                <a:solidFill>
                  <a:schemeClr val="tx2"/>
                </a:solidFill>
                <a:latin typeface="Calibri"/>
              </a:rPr>
              <a:t>physical </a:t>
            </a: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activity , hygiene 	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633185" y="3118032"/>
            <a:ext cx="1837170" cy="88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 Reminders sent to User /ASHA for scheduled </a:t>
            </a:r>
            <a:r>
              <a:rPr lang="en-US" sz="800" dirty="0">
                <a:solidFill>
                  <a:schemeClr val="tx2"/>
                </a:solidFill>
                <a:latin typeface="Calibri"/>
              </a:rPr>
              <a:t>appointments, </a:t>
            </a: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Vaccinations, Counselling &amp; educational sessions on Child health ,Safe delivery,MTP ,Pre-Intra-Postnatal care &amp; Family Planning </a:t>
            </a:r>
            <a:endParaRPr lang="en-US" sz="800" dirty="0">
              <a:solidFill>
                <a:schemeClr val="tx2"/>
              </a:solidFill>
            </a:endParaRPr>
          </a:p>
          <a:p>
            <a:pPr marR="0" lvl="0" defTabSz="913335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	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96130" y="571443"/>
            <a:ext cx="1270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800" dirty="0" smtClean="0">
                <a:solidFill>
                  <a:schemeClr val="tx2"/>
                </a:solidFill>
                <a:latin typeface="Calibri"/>
              </a:rPr>
              <a:t>Based on survey, ASHA counsel/educate the user for her needs(use of Videos/ You tube links, Pictures &amp; docs)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09025" y="1474121"/>
            <a:ext cx="1096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800" dirty="0" smtClean="0">
                <a:solidFill>
                  <a:schemeClr val="tx2"/>
                </a:solidFill>
                <a:latin typeface="Calibri"/>
              </a:rPr>
              <a:t>ASHA uploads the Data into system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34" name="Right Arrow 33"/>
          <p:cNvSpPr/>
          <p:nvPr/>
        </p:nvSpPr>
        <p:spPr>
          <a:xfrm rot="10800000">
            <a:off x="6024687" y="1583544"/>
            <a:ext cx="258675" cy="14804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4754328" y="774126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33428" y="1306254"/>
            <a:ext cx="1261573" cy="88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 ASHA  captures Demographic data , Family history, ADL, Alcohol , tobacco consumption, symptoms of Problems of the User</a:t>
            </a:r>
            <a:endParaRPr lang="en-US" sz="10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97866" y="2253837"/>
            <a:ext cx="1100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335"/>
            <a:r>
              <a:rPr lang="en-US" sz="800" dirty="0" smtClean="0">
                <a:solidFill>
                  <a:schemeClr val="tx2"/>
                </a:solidFill>
                <a:latin typeface="Calibri"/>
              </a:rPr>
              <a:t>Appointment Alert send to user /ASHA/ANM/MO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42" name="Right Arrow 41"/>
          <p:cNvSpPr/>
          <p:nvPr/>
        </p:nvSpPr>
        <p:spPr>
          <a:xfrm rot="5400000">
            <a:off x="8075707" y="2923069"/>
            <a:ext cx="260155" cy="146664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276600" y="3113813"/>
            <a:ext cx="1942333" cy="88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</a:t>
            </a:r>
            <a:r>
              <a:rPr lang="en-US" sz="8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 </a:t>
            </a:r>
            <a:r>
              <a:rPr lang="en-US" sz="8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receive voice, text messages / </a:t>
            </a:r>
            <a:r>
              <a:rPr lang="en-US" sz="8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tube /video/document links on </a:t>
            </a:r>
            <a:r>
              <a:rPr lang="en-US" sz="8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Alcohol/tobacco/smoking </a:t>
            </a:r>
            <a:r>
              <a:rPr lang="en-US" sz="8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quitting along with diet, exercise, </a:t>
            </a:r>
            <a:r>
              <a:rPr lang="en-US" sz="8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medication Plan &amp;  </a:t>
            </a:r>
            <a:r>
              <a:rPr lang="en-US" sz="8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counselling </a:t>
            </a:r>
            <a:r>
              <a:rPr lang="en-US" sz="8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hygiene , environment safety on her HealthMon </a:t>
            </a:r>
            <a:r>
              <a:rPr lang="en-US" sz="8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</a:t>
            </a:r>
            <a:endParaRPr lang="en-US" sz="10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33432" y="1344334"/>
            <a:ext cx="128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800" dirty="0" smtClean="0">
                <a:solidFill>
                  <a:schemeClr val="tx2"/>
                </a:solidFill>
                <a:latin typeface="Calibri"/>
              </a:rPr>
              <a:t>The User will be put </a:t>
            </a:r>
            <a:r>
              <a:rPr lang="en-US" sz="800" dirty="0">
                <a:solidFill>
                  <a:schemeClr val="tx2"/>
                </a:solidFill>
                <a:latin typeface="Calibri"/>
              </a:rPr>
              <a:t>into a message group based on criteria such as age, </a:t>
            </a: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care needs etc..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3328" y="486388"/>
            <a:ext cx="1354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tx2"/>
                </a:solidFill>
                <a:latin typeface="Calibri"/>
              </a:rPr>
              <a:t>ASHA conducts population survey on device or User </a:t>
            </a:r>
            <a:r>
              <a:rPr lang="en-US" sz="800" dirty="0">
                <a:solidFill>
                  <a:schemeClr val="tx2"/>
                </a:solidFill>
                <a:latin typeface="Calibri"/>
              </a:rPr>
              <a:t>Receives an initial outreach SMS engaging them in the </a:t>
            </a: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programme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6340332" y="745077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ight Arrow 52"/>
          <p:cNvSpPr/>
          <p:nvPr/>
        </p:nvSpPr>
        <p:spPr>
          <a:xfrm>
            <a:off x="1791433" y="745077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ight Arrow 53"/>
          <p:cNvSpPr/>
          <p:nvPr/>
        </p:nvSpPr>
        <p:spPr>
          <a:xfrm rot="5400000">
            <a:off x="504582" y="1998998"/>
            <a:ext cx="242598" cy="144954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55" name="Right Arrow 54"/>
          <p:cNvSpPr/>
          <p:nvPr/>
        </p:nvSpPr>
        <p:spPr>
          <a:xfrm rot="10800000">
            <a:off x="4395652" y="1580432"/>
            <a:ext cx="258675" cy="134681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0715" y="652359"/>
            <a:ext cx="1191301" cy="35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 ASHA  captures survey into system</a:t>
            </a:r>
            <a:endParaRPr lang="en-US" sz="10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48232" y="1354350"/>
            <a:ext cx="1220126" cy="88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3335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System/user captures/record alcohol usage, exercise, BP, temperature, weight , anthropometric data, Pulse etc. 	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32413" y="1400998"/>
            <a:ext cx="1252483" cy="48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User is  redirected to PHC for further investigations /checkup</a:t>
            </a:r>
            <a:endParaRPr lang="en-US" sz="10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Right Arrow 59"/>
          <p:cNvSpPr/>
          <p:nvPr/>
        </p:nvSpPr>
        <p:spPr>
          <a:xfrm rot="10800000">
            <a:off x="3054653" y="1563616"/>
            <a:ext cx="258675" cy="134681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ight Arrow 60"/>
          <p:cNvSpPr/>
          <p:nvPr/>
        </p:nvSpPr>
        <p:spPr>
          <a:xfrm rot="10800000">
            <a:off x="7623117" y="1624008"/>
            <a:ext cx="258675" cy="120075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596375" y="2262861"/>
            <a:ext cx="1252483" cy="61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User visits PHC Center - ANM Registers New User or views the record available in the system</a:t>
            </a:r>
            <a:endParaRPr lang="en-US" sz="10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4" name="Right Arrow 63"/>
          <p:cNvSpPr/>
          <p:nvPr/>
        </p:nvSpPr>
        <p:spPr>
          <a:xfrm>
            <a:off x="1214309" y="2408892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Right Arrow 64"/>
          <p:cNvSpPr/>
          <p:nvPr/>
        </p:nvSpPr>
        <p:spPr>
          <a:xfrm>
            <a:off x="2595365" y="2416440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Right Arrow 65"/>
          <p:cNvSpPr/>
          <p:nvPr/>
        </p:nvSpPr>
        <p:spPr>
          <a:xfrm>
            <a:off x="4279600" y="2435132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661817" y="579599"/>
            <a:ext cx="130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800" dirty="0" smtClean="0">
                <a:solidFill>
                  <a:schemeClr val="tx2"/>
                </a:solidFill>
                <a:latin typeface="Calibri"/>
              </a:rPr>
              <a:t>User is enrolled </a:t>
            </a:r>
            <a:r>
              <a:rPr lang="en-US" sz="800" dirty="0">
                <a:solidFill>
                  <a:schemeClr val="tx2"/>
                </a:solidFill>
                <a:latin typeface="Calibri"/>
              </a:rPr>
              <a:t>by </a:t>
            </a: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ASHA into the appropriate program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69" name="Right Arrow 68"/>
          <p:cNvSpPr/>
          <p:nvPr/>
        </p:nvSpPr>
        <p:spPr>
          <a:xfrm rot="10800000">
            <a:off x="7504889" y="3373171"/>
            <a:ext cx="258675" cy="159129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ight Arrow 69"/>
          <p:cNvSpPr/>
          <p:nvPr/>
        </p:nvSpPr>
        <p:spPr>
          <a:xfrm rot="10800000">
            <a:off x="5241298" y="3388809"/>
            <a:ext cx="258675" cy="155608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Right Arrow 70"/>
          <p:cNvSpPr/>
          <p:nvPr/>
        </p:nvSpPr>
        <p:spPr>
          <a:xfrm rot="10800000">
            <a:off x="2974670" y="3389293"/>
            <a:ext cx="258675" cy="140119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10827" y="3126849"/>
            <a:ext cx="1594509" cy="619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Alerts sent to ANM/MO/ASHA /User in case of discrepancies (Medication skipped, Appointment date missed etc..)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73" name="Right Arrow 72"/>
          <p:cNvSpPr/>
          <p:nvPr/>
        </p:nvSpPr>
        <p:spPr>
          <a:xfrm rot="5400000">
            <a:off x="514245" y="3925561"/>
            <a:ext cx="208734" cy="132412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75" name="Right Arrow 74"/>
          <p:cNvSpPr/>
          <p:nvPr/>
        </p:nvSpPr>
        <p:spPr>
          <a:xfrm rot="10800000">
            <a:off x="1491710" y="3340944"/>
            <a:ext cx="258675" cy="150015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Right Arrow 78"/>
          <p:cNvSpPr/>
          <p:nvPr/>
        </p:nvSpPr>
        <p:spPr>
          <a:xfrm>
            <a:off x="5957594" y="2416440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46253" y="4101367"/>
            <a:ext cx="11900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Calibri"/>
              </a:rPr>
              <a:t>Collaboration (initiated by users or system based on Predefined Schedules or  discrepancies in expected outcome)</a:t>
            </a:r>
          </a:p>
        </p:txBody>
      </p:sp>
      <p:sp>
        <p:nvSpPr>
          <p:cNvPr id="82" name="Rectangle 81"/>
          <p:cNvSpPr/>
          <p:nvPr/>
        </p:nvSpPr>
        <p:spPr>
          <a:xfrm>
            <a:off x="7156651" y="3994178"/>
            <a:ext cx="865651" cy="88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ASHA/ANM records  User’s </a:t>
            </a:r>
            <a:r>
              <a:rPr lang="en-US" sz="800" dirty="0">
                <a:solidFill>
                  <a:schemeClr val="tx2"/>
                </a:solidFill>
                <a:latin typeface="Calibri"/>
              </a:rPr>
              <a:t>feedback on </a:t>
            </a: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services / Queries in the App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018444" y="4115460"/>
            <a:ext cx="898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 smtClean="0">
                <a:solidFill>
                  <a:schemeClr val="tx2"/>
                </a:solidFill>
                <a:latin typeface="Calibri"/>
              </a:rPr>
              <a:t>Patient/Family views &amp; tracks health Status via HealthMon App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84" name="Right Arrow 83"/>
          <p:cNvSpPr/>
          <p:nvPr/>
        </p:nvSpPr>
        <p:spPr>
          <a:xfrm>
            <a:off x="1393109" y="4314454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Right Arrow 84"/>
          <p:cNvSpPr/>
          <p:nvPr/>
        </p:nvSpPr>
        <p:spPr>
          <a:xfrm>
            <a:off x="5683017" y="4305911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Right Arrow 85"/>
          <p:cNvSpPr/>
          <p:nvPr/>
        </p:nvSpPr>
        <p:spPr>
          <a:xfrm>
            <a:off x="6892748" y="4271352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Right Arrow 86"/>
          <p:cNvSpPr/>
          <p:nvPr/>
        </p:nvSpPr>
        <p:spPr>
          <a:xfrm>
            <a:off x="2845938" y="4324350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112500" y="4144277"/>
            <a:ext cx="1160303" cy="619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Care Plan Modified based on findings and is approved by ANM/MO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535792" y="4130707"/>
            <a:ext cx="10041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 smtClean="0">
                <a:solidFill>
                  <a:schemeClr val="tx2"/>
                </a:solidFill>
                <a:latin typeface="Calibri"/>
              </a:rPr>
              <a:t>Alert/Message sent to Care Team for Modified plan and is viewed by Patient and Team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90" name="Right Arrow 89"/>
          <p:cNvSpPr/>
          <p:nvPr/>
        </p:nvSpPr>
        <p:spPr>
          <a:xfrm>
            <a:off x="7920564" y="4305911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8187981" y="4012575"/>
            <a:ext cx="766782" cy="88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Reports/Analytics are generated and viewed by HO and Care Team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638538" y="4192911"/>
            <a:ext cx="1160303" cy="487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ANM referrers User to Specialist based on Care needs/severity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93" name="Right Arrow 92"/>
          <p:cNvSpPr/>
          <p:nvPr/>
        </p:nvSpPr>
        <p:spPr>
          <a:xfrm>
            <a:off x="4238122" y="4333855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816991" y="3119246"/>
            <a:ext cx="1252483" cy="61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ASHA provides supplements(vitamins), vaccines  to User and records it  in the system </a:t>
            </a:r>
            <a:endParaRPr lang="en-US" sz="10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8" name="Right Arrow 107"/>
          <p:cNvSpPr/>
          <p:nvPr/>
        </p:nvSpPr>
        <p:spPr>
          <a:xfrm rot="10800000">
            <a:off x="1384897" y="1502802"/>
            <a:ext cx="258675" cy="164230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Right Arrow 116"/>
          <p:cNvSpPr/>
          <p:nvPr/>
        </p:nvSpPr>
        <p:spPr>
          <a:xfrm>
            <a:off x="7487738" y="2444591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527266" y="1494020"/>
            <a:ext cx="2883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200" dirty="0" smtClean="0">
                <a:solidFill>
                  <a:prstClr val="black"/>
                </a:solidFill>
              </a:rPr>
              <a:t>.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41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28670" y="2155113"/>
            <a:ext cx="1238350" cy="7508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Investigations conducted -data entered manually / auto captured in the system (device integration)</a:t>
            </a:r>
            <a:endParaRPr lang="en-US" sz="10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http://clipartist.info/www/TATARTIST.NET/N/netalloy_toy_mobile_phone_black_white_line_art_tattoo_tatoo-555px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6177343"/>
            <a:ext cx="347057" cy="3521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/>
          <p:cNvGrpSpPr/>
          <p:nvPr/>
        </p:nvGrpSpPr>
        <p:grpSpPr>
          <a:xfrm>
            <a:off x="0" y="5985651"/>
            <a:ext cx="9162256" cy="700899"/>
            <a:chOff x="-776540" y="1358987"/>
            <a:chExt cx="10021900" cy="5244012"/>
          </a:xfrm>
        </p:grpSpPr>
        <p:sp>
          <p:nvSpPr>
            <p:cNvPr id="8" name="Rectangle 7"/>
            <p:cNvSpPr/>
            <p:nvPr/>
          </p:nvSpPr>
          <p:spPr>
            <a:xfrm>
              <a:off x="-776540" y="1358987"/>
              <a:ext cx="10021900" cy="5244012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Rectangle 8"/>
            <p:cNvSpPr/>
            <p:nvPr/>
          </p:nvSpPr>
          <p:spPr>
            <a:xfrm>
              <a:off x="6165080" y="1358987"/>
              <a:ext cx="2900769" cy="5244012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0" marR="0" lvl="0" indent="0" defTabSz="7112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" name="Picture 9" descr="http://clipartist.info/www/TATARTIST.NET/N/netalloy_toy_mobile_phone_black_white_line_art_tattoo_tatoo-555px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5737451"/>
            <a:ext cx="392208" cy="43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://clipartist.info/www/TATARTIST.NET/N/netalloy_toy_mobile_phone_black_white_line_art_tattoo_tatoo-555px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5737451"/>
            <a:ext cx="392208" cy="4320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5080106" y="518044"/>
            <a:ext cx="110444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sz="800" dirty="0" smtClean="0">
                <a:solidFill>
                  <a:schemeClr val="tx2"/>
                </a:solidFill>
                <a:latin typeface="Calibri"/>
              </a:rPr>
              <a:t>User consent taken User is enrolled </a:t>
            </a:r>
            <a:r>
              <a:rPr lang="en-US" sz="800" dirty="0">
                <a:solidFill>
                  <a:schemeClr val="tx2"/>
                </a:solidFill>
                <a:latin typeface="Calibri"/>
              </a:rPr>
              <a:t>by </a:t>
            </a: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ASHA into the appropriate program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3226057" y="805709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14" name="Right Arrow 13"/>
          <p:cNvSpPr/>
          <p:nvPr/>
        </p:nvSpPr>
        <p:spPr>
          <a:xfrm rot="5400000">
            <a:off x="7089018" y="1148584"/>
            <a:ext cx="243758" cy="144792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41164" y="2186220"/>
            <a:ext cx="126550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3335"/>
            <a:r>
              <a:rPr lang="en-US" sz="800" dirty="0" smtClean="0">
                <a:solidFill>
                  <a:schemeClr val="tx2"/>
                </a:solidFill>
                <a:latin typeface="Calibri"/>
              </a:rPr>
              <a:t>User Information/appointment date displayed to ANM/MO along with appointment schedule and other details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86" y="498619"/>
            <a:ext cx="439449" cy="429160"/>
          </a:xfrm>
          <a:prstGeom prst="rect">
            <a:avLst/>
          </a:prstGeom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1864563" y="2256252"/>
            <a:ext cx="100011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sz="800" dirty="0" smtClean="0">
                <a:solidFill>
                  <a:schemeClr val="tx2"/>
                </a:solidFill>
                <a:latin typeface="Calibri"/>
              </a:rPr>
              <a:t>AWW/ASHA  schedules appointment with PHC center for checkup via App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6253" y="4101367"/>
            <a:ext cx="1190081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sz="800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Calibri"/>
              </a:rPr>
              <a:t>Collaboration (initiated by users or system based on Predefined Schedules or  discrepancies in expected outcome)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77411" y="3202999"/>
            <a:ext cx="940739" cy="61914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R="0" lvl="0" defTabSz="913335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System suggests / generates Care Plan for the User </a:t>
            </a:r>
            <a:r>
              <a:rPr lang="en-US" sz="800" dirty="0">
                <a:solidFill>
                  <a:schemeClr val="tx2"/>
                </a:solidFill>
                <a:latin typeface="Calibri"/>
              </a:rPr>
              <a:t>	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366714" y="29516"/>
            <a:ext cx="7329487" cy="285093"/>
          </a:xfrm>
          <a:ln>
            <a:noFill/>
          </a:ln>
        </p:spPr>
        <p:txBody>
          <a:bodyPr/>
          <a:lstStyle/>
          <a:p>
            <a:pPr algn="ctr"/>
            <a:r>
              <a:rPr lang="en-US" sz="2000" b="0" u="sng" dirty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Child </a:t>
            </a:r>
            <a:r>
              <a:rPr lang="en-US" sz="2000" b="0" u="sng" dirty="0" smtClean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Health Care </a:t>
            </a:r>
            <a:endParaRPr lang="en-US" sz="2000" b="0" u="sng" dirty="0">
              <a:solidFill>
                <a:srgbClr val="F37021"/>
              </a:solidFill>
              <a:latin typeface="Arial Rounded MT Bold" panose="020F0704030504030204" pitchFamily="34" charset="0"/>
              <a:cs typeface="ＭＳ Ｐゴシック" pitchFamily="-112" charset="-12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382218" y="3082929"/>
            <a:ext cx="989084" cy="88254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Reminders </a:t>
            </a:r>
            <a:r>
              <a:rPr lang="en-US" sz="800" dirty="0">
                <a:solidFill>
                  <a:schemeClr val="tx2"/>
                </a:solidFill>
                <a:latin typeface="Calibri"/>
              </a:rPr>
              <a:t>sent to </a:t>
            </a: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User/Mother </a:t>
            </a:r>
            <a:r>
              <a:rPr lang="en-US" sz="800" dirty="0">
                <a:solidFill>
                  <a:schemeClr val="tx2"/>
                </a:solidFill>
                <a:latin typeface="Calibri"/>
              </a:rPr>
              <a:t>for </a:t>
            </a: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medication , feeding, child diet , hygiene etc..	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460152" y="3148624"/>
            <a:ext cx="1421123" cy="87677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 Reminders sent to User /AWW for scheduled </a:t>
            </a:r>
            <a:r>
              <a:rPr lang="en-US" sz="800" dirty="0">
                <a:solidFill>
                  <a:schemeClr val="tx2"/>
                </a:solidFill>
                <a:latin typeface="Calibri"/>
              </a:rPr>
              <a:t>appointments, </a:t>
            </a: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Vaccinations, Counselling &amp; educational sessions on Child health 	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157102" y="4055216"/>
            <a:ext cx="865651" cy="88254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ASHA/AWW records  User’s </a:t>
            </a:r>
            <a:r>
              <a:rPr lang="en-US" sz="800" dirty="0">
                <a:solidFill>
                  <a:schemeClr val="tx2"/>
                </a:solidFill>
                <a:latin typeface="Calibri"/>
              </a:rPr>
              <a:t>feedback on </a:t>
            </a: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services / Queries in the App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018444" y="4115460"/>
            <a:ext cx="898928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sz="800" dirty="0" smtClean="0">
                <a:solidFill>
                  <a:schemeClr val="tx2"/>
                </a:solidFill>
                <a:latin typeface="Calibri"/>
              </a:rPr>
              <a:t>User’s Family views &amp; tracks health of Child Status via HealthMon App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67348" y="533073"/>
            <a:ext cx="127065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sz="800" dirty="0" smtClean="0">
                <a:solidFill>
                  <a:schemeClr val="tx2"/>
                </a:solidFill>
                <a:latin typeface="Calibri"/>
              </a:rPr>
              <a:t>Based on survey, AWW/ASHA counsel/educate the Mother ,Family for Child health &amp; Care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22545" y="1487172"/>
            <a:ext cx="109666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sz="800" dirty="0" smtClean="0">
                <a:solidFill>
                  <a:schemeClr val="tx2"/>
                </a:solidFill>
                <a:latin typeface="Calibri"/>
              </a:rPr>
              <a:t>AWW uploads the User information into system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34" name="Right Arrow 33"/>
          <p:cNvSpPr/>
          <p:nvPr/>
        </p:nvSpPr>
        <p:spPr>
          <a:xfrm rot="10800000">
            <a:off x="4559017" y="1575200"/>
            <a:ext cx="258675" cy="14804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4754328" y="774126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93891" y="1419982"/>
            <a:ext cx="1548179" cy="61914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R="0" lvl="0" defTabSz="913335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accent2">
                    <a:lumMod val="75000"/>
                  </a:schemeClr>
                </a:solidFill>
                <a:latin typeface="Calibri"/>
              </a:defRPr>
            </a:lvl1pPr>
          </a:lstStyle>
          <a:p>
            <a:r>
              <a:rPr lang="en-US" dirty="0" smtClean="0">
                <a:solidFill>
                  <a:schemeClr val="tx2"/>
                </a:solidFill>
              </a:rPr>
              <a:t>AWW/System  </a:t>
            </a:r>
            <a:r>
              <a:rPr lang="en-US" dirty="0">
                <a:solidFill>
                  <a:schemeClr val="tx2"/>
                </a:solidFill>
              </a:rPr>
              <a:t>captures Vitals </a:t>
            </a:r>
            <a:r>
              <a:rPr lang="en-US" dirty="0" smtClean="0">
                <a:solidFill>
                  <a:schemeClr val="tx2"/>
                </a:solidFill>
              </a:rPr>
              <a:t>height,weight,BP,Temp, Pulse etc. </a:t>
            </a:r>
            <a:r>
              <a:rPr lang="en-US" dirty="0">
                <a:solidFill>
                  <a:schemeClr val="tx2"/>
                </a:solidFill>
              </a:rPr>
              <a:t>with the help of device 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33591" y="2313628"/>
            <a:ext cx="110042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3335"/>
            <a:r>
              <a:rPr lang="en-US" sz="800" dirty="0" smtClean="0">
                <a:solidFill>
                  <a:schemeClr val="tx2"/>
                </a:solidFill>
                <a:latin typeface="Calibri"/>
              </a:rPr>
              <a:t>Appointment Alert send to user /ASHA/ANM/MO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42" name="Right Arrow 41"/>
          <p:cNvSpPr/>
          <p:nvPr/>
        </p:nvSpPr>
        <p:spPr>
          <a:xfrm rot="5400000">
            <a:off x="8226481" y="2981172"/>
            <a:ext cx="242598" cy="144954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44" name="Right Arrow 43"/>
          <p:cNvSpPr/>
          <p:nvPr/>
        </p:nvSpPr>
        <p:spPr>
          <a:xfrm>
            <a:off x="1393109" y="4314454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45" name="Right Arrow 44"/>
          <p:cNvSpPr/>
          <p:nvPr/>
        </p:nvSpPr>
        <p:spPr>
          <a:xfrm>
            <a:off x="5683017" y="4305911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46" name="Right Arrow 45"/>
          <p:cNvSpPr/>
          <p:nvPr/>
        </p:nvSpPr>
        <p:spPr>
          <a:xfrm>
            <a:off x="6898075" y="4270090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068896" y="3120128"/>
            <a:ext cx="1942333" cy="88254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</a:t>
            </a:r>
            <a:r>
              <a:rPr lang="en-US" sz="8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 </a:t>
            </a:r>
            <a:r>
              <a:rPr lang="en-US" sz="8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receive voice, text messages / </a:t>
            </a:r>
            <a:r>
              <a:rPr lang="en-US" sz="8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tube /video/document links on </a:t>
            </a:r>
            <a:r>
              <a:rPr lang="en-US" sz="8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Alcohol/tobacco/smoking </a:t>
            </a:r>
            <a:r>
              <a:rPr lang="en-US" sz="8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quitting along with diet, exercise, </a:t>
            </a:r>
            <a:r>
              <a:rPr lang="en-US" sz="8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medication Plan &amp;  </a:t>
            </a:r>
            <a:r>
              <a:rPr lang="en-US" sz="8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counselling </a:t>
            </a:r>
            <a:r>
              <a:rPr lang="en-US" sz="8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hygiene , environment safety on her HealthMon </a:t>
            </a:r>
            <a:r>
              <a:rPr lang="en-US" sz="8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</a:t>
            </a:r>
            <a:endParaRPr lang="en-US" sz="10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79285" y="1446306"/>
            <a:ext cx="12828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sz="800" dirty="0" smtClean="0">
                <a:solidFill>
                  <a:schemeClr val="tx2"/>
                </a:solidFill>
                <a:latin typeface="Calibri"/>
              </a:rPr>
              <a:t>The User/Mother will be put </a:t>
            </a:r>
            <a:r>
              <a:rPr lang="en-US" sz="800" dirty="0">
                <a:solidFill>
                  <a:schemeClr val="tx2"/>
                </a:solidFill>
                <a:latin typeface="Calibri"/>
              </a:rPr>
              <a:t>into a message group based on criteria such as age, </a:t>
            </a: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care needs etc..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4550" y="610522"/>
            <a:ext cx="114164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sz="800" dirty="0">
                <a:solidFill>
                  <a:schemeClr val="tx2"/>
                </a:solidFill>
                <a:latin typeface="Calibri"/>
              </a:rPr>
              <a:t>AWW/ASHA</a:t>
            </a: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 conducts population </a:t>
            </a:r>
            <a:r>
              <a:rPr lang="en-US" sz="800" dirty="0">
                <a:solidFill>
                  <a:schemeClr val="tx2"/>
                </a:solidFill>
                <a:latin typeface="Calibri"/>
              </a:rPr>
              <a:t>survey</a:t>
            </a:r>
          </a:p>
        </p:txBody>
      </p:sp>
      <p:sp>
        <p:nvSpPr>
          <p:cNvPr id="52" name="Right Arrow 51"/>
          <p:cNvSpPr/>
          <p:nvPr/>
        </p:nvSpPr>
        <p:spPr>
          <a:xfrm>
            <a:off x="6340332" y="745077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53" name="Right Arrow 52"/>
          <p:cNvSpPr/>
          <p:nvPr/>
        </p:nvSpPr>
        <p:spPr>
          <a:xfrm>
            <a:off x="1802463" y="768483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54" name="Right Arrow 53"/>
          <p:cNvSpPr/>
          <p:nvPr/>
        </p:nvSpPr>
        <p:spPr>
          <a:xfrm rot="5400000">
            <a:off x="421842" y="2112566"/>
            <a:ext cx="242598" cy="144954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55" name="Right Arrow 54"/>
          <p:cNvSpPr/>
          <p:nvPr/>
        </p:nvSpPr>
        <p:spPr>
          <a:xfrm rot="10800000">
            <a:off x="3104253" y="1673032"/>
            <a:ext cx="258675" cy="134681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0715" y="652359"/>
            <a:ext cx="1191301" cy="3557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AWW/ASHA captures survey into system</a:t>
            </a:r>
            <a:endParaRPr lang="en-US" sz="10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828609" y="1428051"/>
            <a:ext cx="1166618" cy="61914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R="0" lvl="0" defTabSz="913335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AWW records demographic data , Family history , symptoms of the User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18640" y="2305312"/>
            <a:ext cx="1252483" cy="487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User is  redirected to PHC for further investigations /checkup</a:t>
            </a:r>
            <a:endParaRPr lang="en-US" sz="10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Right Arrow 59"/>
          <p:cNvSpPr/>
          <p:nvPr/>
        </p:nvSpPr>
        <p:spPr>
          <a:xfrm rot="10800000">
            <a:off x="1444408" y="1554630"/>
            <a:ext cx="258675" cy="134681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61" name="Right Arrow 60"/>
          <p:cNvSpPr/>
          <p:nvPr/>
        </p:nvSpPr>
        <p:spPr>
          <a:xfrm rot="10800000">
            <a:off x="6467908" y="1654890"/>
            <a:ext cx="258675" cy="120075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218920" y="2220640"/>
            <a:ext cx="1252483" cy="6191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User visits PHC Center - ANM Registers New User or views the record available in the system</a:t>
            </a:r>
            <a:endParaRPr lang="en-US" sz="10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3" name="Right Arrow 62"/>
          <p:cNvSpPr/>
          <p:nvPr/>
        </p:nvSpPr>
        <p:spPr>
          <a:xfrm>
            <a:off x="1565112" y="2422177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64" name="Right Arrow 63"/>
          <p:cNvSpPr/>
          <p:nvPr/>
        </p:nvSpPr>
        <p:spPr>
          <a:xfrm>
            <a:off x="2950640" y="2477866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65" name="Right Arrow 64"/>
          <p:cNvSpPr/>
          <p:nvPr/>
        </p:nvSpPr>
        <p:spPr>
          <a:xfrm>
            <a:off x="4387489" y="2496712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66" name="Right Arrow 65"/>
          <p:cNvSpPr/>
          <p:nvPr/>
        </p:nvSpPr>
        <p:spPr>
          <a:xfrm>
            <a:off x="5950291" y="2475024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661817" y="579599"/>
            <a:ext cx="110444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sz="800" dirty="0" smtClean="0">
                <a:solidFill>
                  <a:schemeClr val="tx2"/>
                </a:solidFill>
                <a:latin typeface="Calibri"/>
              </a:rPr>
              <a:t>User/Child  is enrolled </a:t>
            </a:r>
            <a:r>
              <a:rPr lang="en-US" sz="800" dirty="0">
                <a:solidFill>
                  <a:schemeClr val="tx2"/>
                </a:solidFill>
                <a:latin typeface="Calibri"/>
              </a:rPr>
              <a:t>by </a:t>
            </a: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AWW/ASHA  into the program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69" name="Right Arrow 68"/>
          <p:cNvSpPr/>
          <p:nvPr/>
        </p:nvSpPr>
        <p:spPr>
          <a:xfrm rot="10800000">
            <a:off x="7371302" y="3352873"/>
            <a:ext cx="258675" cy="159129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70" name="Right Arrow 69"/>
          <p:cNvSpPr/>
          <p:nvPr/>
        </p:nvSpPr>
        <p:spPr>
          <a:xfrm rot="10800000">
            <a:off x="6045457" y="3329696"/>
            <a:ext cx="258675" cy="155608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71" name="Right Arrow 70"/>
          <p:cNvSpPr/>
          <p:nvPr/>
        </p:nvSpPr>
        <p:spPr>
          <a:xfrm rot="10800000">
            <a:off x="4094203" y="3404015"/>
            <a:ext cx="258675" cy="140119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19502" y="3076189"/>
            <a:ext cx="1594509" cy="61914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Alerts sent to ANM/MO/ASHA /User in case of discrepancies (Medication skipped, Appointment date missed etc..)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73" name="Right Arrow 72"/>
          <p:cNvSpPr/>
          <p:nvPr/>
        </p:nvSpPr>
        <p:spPr>
          <a:xfrm rot="5400000">
            <a:off x="612357" y="3776836"/>
            <a:ext cx="245638" cy="206048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74" name="Right Arrow 73"/>
          <p:cNvSpPr/>
          <p:nvPr/>
        </p:nvSpPr>
        <p:spPr>
          <a:xfrm>
            <a:off x="2845938" y="4324350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75" name="Right Arrow 74"/>
          <p:cNvSpPr/>
          <p:nvPr/>
        </p:nvSpPr>
        <p:spPr>
          <a:xfrm rot="10800000">
            <a:off x="1741256" y="3271184"/>
            <a:ext cx="258675" cy="150015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091191" y="4185871"/>
            <a:ext cx="1160303" cy="61914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Care Plan Modified based on findings and is approved by ANM/MO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637700" y="4170480"/>
            <a:ext cx="1004101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sz="800" dirty="0" smtClean="0">
                <a:solidFill>
                  <a:schemeClr val="tx2"/>
                </a:solidFill>
                <a:latin typeface="Calibri"/>
              </a:rPr>
              <a:t>Alert/Message sent to Care Team for Modified plan and is viewed by Patient and Team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78" name="Right Arrow 77"/>
          <p:cNvSpPr/>
          <p:nvPr/>
        </p:nvSpPr>
        <p:spPr>
          <a:xfrm>
            <a:off x="8044100" y="4316213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79" name="Right Arrow 78"/>
          <p:cNvSpPr/>
          <p:nvPr/>
        </p:nvSpPr>
        <p:spPr>
          <a:xfrm>
            <a:off x="7548854" y="2406851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8236218" y="4046879"/>
            <a:ext cx="766782" cy="88254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Reports/Analytics are generated &amp; viewed by HO and Care Team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15724" y="1389074"/>
            <a:ext cx="1252483" cy="6191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AWW provides nutrition , supplements(vitamins), vaccines  to User and records it  in the system </a:t>
            </a:r>
            <a:endParaRPr lang="en-US" sz="10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638538" y="4192911"/>
            <a:ext cx="1160303" cy="487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solidFill>
                  <a:schemeClr val="tx2"/>
                </a:solidFill>
                <a:latin typeface="Calibri"/>
              </a:rPr>
              <a:t>ANM referrers User to Specialist based on Care needs/severity</a:t>
            </a:r>
            <a:endParaRPr lang="en-US" sz="800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82" name="Right Arrow 81"/>
          <p:cNvSpPr/>
          <p:nvPr/>
        </p:nvSpPr>
        <p:spPr>
          <a:xfrm>
            <a:off x="4330536" y="4324350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solidFill>
                <a:schemeClr val="tx2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558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 2014">
  <a:themeElements>
    <a:clrScheme name="Persistent">
      <a:dk1>
        <a:sysClr val="windowText" lastClr="000000"/>
      </a:dk1>
      <a:lt1>
        <a:sysClr val="window" lastClr="FFFFFF"/>
      </a:lt1>
      <a:dk2>
        <a:srgbClr val="404040"/>
      </a:dk2>
      <a:lt2>
        <a:srgbClr val="9DDCF9"/>
      </a:lt2>
      <a:accent1>
        <a:srgbClr val="006899"/>
      </a:accent1>
      <a:accent2>
        <a:srgbClr val="F37021"/>
      </a:accent2>
      <a:accent3>
        <a:srgbClr val="8DC63F"/>
      </a:accent3>
      <a:accent4>
        <a:srgbClr val="7F7F7F"/>
      </a:accent4>
      <a:accent5>
        <a:srgbClr val="A6A6A6"/>
      </a:accent5>
      <a:accent6>
        <a:srgbClr val="FFD87D"/>
      </a:accent6>
      <a:hlink>
        <a:srgbClr val="006899"/>
      </a:hlink>
      <a:folHlink>
        <a:srgbClr val="7F7F7F"/>
      </a:folHlink>
    </a:clrScheme>
    <a:fontScheme name="Persist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3358</TotalTime>
  <Words>2997</Words>
  <Application>Microsoft Office PowerPoint</Application>
  <PresentationFormat>On-screen Show (16:9)</PresentationFormat>
  <Paragraphs>598</Paragraphs>
  <Slides>56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ＭＳ Ｐゴシック</vt:lpstr>
      <vt:lpstr>Andalus</vt:lpstr>
      <vt:lpstr>Arial</vt:lpstr>
      <vt:lpstr>Arial Rounded MT Bold</vt:lpstr>
      <vt:lpstr>Calibri</vt:lpstr>
      <vt:lpstr>Segoe UI</vt:lpstr>
      <vt:lpstr>Times New Roman</vt:lpstr>
      <vt:lpstr>Verdana</vt:lpstr>
      <vt:lpstr>Wingdings</vt:lpstr>
      <vt:lpstr>Wingdings 2</vt:lpstr>
      <vt:lpstr>Template 2014</vt:lpstr>
      <vt:lpstr>Office Theme</vt:lpstr>
      <vt:lpstr>PowerPoint Presentation</vt:lpstr>
      <vt:lpstr>PowerPoint Presentation</vt:lpstr>
      <vt:lpstr>CONTENTS</vt:lpstr>
      <vt:lpstr>The Business Problem &amp; Intervention spectrum</vt:lpstr>
      <vt:lpstr>PowerPoint Presentation</vt:lpstr>
      <vt:lpstr>Health Information Flow Structure</vt:lpstr>
      <vt:lpstr>Use Cases </vt:lpstr>
      <vt:lpstr>Maternal Health Care </vt:lpstr>
      <vt:lpstr>Child Health Care </vt:lpstr>
      <vt:lpstr>ASHA(Accredited Social Health Activist)- Tasks</vt:lpstr>
      <vt:lpstr>AWW (Anganwadi Worker) - Tasks</vt:lpstr>
      <vt:lpstr>ANM (Auxiliary Nurse Midwifery) - Tasks</vt:lpstr>
      <vt:lpstr>Consultant / MO (Medical Officer) - Tasks</vt:lpstr>
      <vt:lpstr>Admin - Tasks </vt:lpstr>
      <vt:lpstr>Role wise Probable Modules/Apps (Interactive tools with text , voice, pictures in English as well as local language) </vt:lpstr>
      <vt:lpstr>Role wise Probable Modules/Apps</vt:lpstr>
      <vt:lpstr>Role wise Probable Modules/Apps</vt:lpstr>
      <vt:lpstr>List of Activities to be covered in Modules</vt:lpstr>
      <vt:lpstr>List of Overall Activities to be covered in Modules </vt:lpstr>
      <vt:lpstr>Proposed Devices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Dell Inc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Nikeetaa Mhaatre</dc:creator>
  <cp:lastModifiedBy>Priti Rahalkar</cp:lastModifiedBy>
  <cp:revision>211</cp:revision>
  <cp:lastPrinted>2014-08-22T08:30:33Z</cp:lastPrinted>
  <dcterms:created xsi:type="dcterms:W3CDTF">2014-08-21T07:55:08Z</dcterms:created>
  <dcterms:modified xsi:type="dcterms:W3CDTF">2016-02-03T10:39:24Z</dcterms:modified>
</cp:coreProperties>
</file>